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2"/>
  </p:notesMasterIdLst>
  <p:sldIdLst>
    <p:sldId id="340" r:id="rId2"/>
    <p:sldId id="265" r:id="rId3"/>
    <p:sldId id="341"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84" r:id="rId24"/>
    <p:sldId id="361" r:id="rId25"/>
    <p:sldId id="362" r:id="rId26"/>
    <p:sldId id="363" r:id="rId27"/>
    <p:sldId id="364" r:id="rId28"/>
    <p:sldId id="365" r:id="rId29"/>
    <p:sldId id="366" r:id="rId30"/>
    <p:sldId id="367" r:id="rId31"/>
    <p:sldId id="368" r:id="rId32"/>
    <p:sldId id="389" r:id="rId33"/>
    <p:sldId id="390" r:id="rId34"/>
    <p:sldId id="391" r:id="rId35"/>
    <p:sldId id="392" r:id="rId36"/>
    <p:sldId id="394" r:id="rId37"/>
    <p:sldId id="393" r:id="rId38"/>
    <p:sldId id="395" r:id="rId39"/>
    <p:sldId id="369" r:id="rId40"/>
    <p:sldId id="370" r:id="rId41"/>
    <p:sldId id="371" r:id="rId42"/>
    <p:sldId id="372" r:id="rId43"/>
    <p:sldId id="373" r:id="rId44"/>
    <p:sldId id="374" r:id="rId45"/>
    <p:sldId id="375" r:id="rId46"/>
    <p:sldId id="376" r:id="rId47"/>
    <p:sldId id="377" r:id="rId48"/>
    <p:sldId id="378" r:id="rId49"/>
    <p:sldId id="380" r:id="rId50"/>
    <p:sldId id="379" r:id="rId51"/>
    <p:sldId id="381" r:id="rId52"/>
    <p:sldId id="382" r:id="rId53"/>
    <p:sldId id="383" r:id="rId54"/>
    <p:sldId id="385" r:id="rId55"/>
    <p:sldId id="386" r:id="rId56"/>
    <p:sldId id="387" r:id="rId57"/>
    <p:sldId id="388"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411" r:id="rId74"/>
    <p:sldId id="412" r:id="rId75"/>
    <p:sldId id="424" r:id="rId76"/>
    <p:sldId id="413" r:id="rId77"/>
    <p:sldId id="414" r:id="rId78"/>
    <p:sldId id="415" r:id="rId79"/>
    <p:sldId id="416" r:id="rId80"/>
    <p:sldId id="417" r:id="rId81"/>
    <p:sldId id="418" r:id="rId82"/>
    <p:sldId id="419" r:id="rId83"/>
    <p:sldId id="420" r:id="rId84"/>
    <p:sldId id="421" r:id="rId85"/>
    <p:sldId id="422" r:id="rId86"/>
    <p:sldId id="423" r:id="rId87"/>
    <p:sldId id="425" r:id="rId88"/>
    <p:sldId id="426" r:id="rId89"/>
    <p:sldId id="427" r:id="rId90"/>
    <p:sldId id="428" r:id="rId91"/>
    <p:sldId id="429" r:id="rId92"/>
    <p:sldId id="430" r:id="rId93"/>
    <p:sldId id="431" r:id="rId94"/>
    <p:sldId id="432" r:id="rId95"/>
    <p:sldId id="433" r:id="rId96"/>
    <p:sldId id="434" r:id="rId97"/>
    <p:sldId id="435" r:id="rId98"/>
    <p:sldId id="436" r:id="rId99"/>
    <p:sldId id="437" r:id="rId100"/>
    <p:sldId id="438" r:id="rId101"/>
    <p:sldId id="439" r:id="rId102"/>
    <p:sldId id="440" r:id="rId103"/>
    <p:sldId id="441" r:id="rId104"/>
    <p:sldId id="443" r:id="rId105"/>
    <p:sldId id="444" r:id="rId106"/>
    <p:sldId id="445" r:id="rId107"/>
    <p:sldId id="446" r:id="rId108"/>
    <p:sldId id="442" r:id="rId109"/>
    <p:sldId id="447" r:id="rId110"/>
    <p:sldId id="448" r:id="rId111"/>
    <p:sldId id="449" r:id="rId112"/>
    <p:sldId id="450" r:id="rId113"/>
    <p:sldId id="457" r:id="rId114"/>
    <p:sldId id="458" r:id="rId115"/>
    <p:sldId id="451" r:id="rId116"/>
    <p:sldId id="452" r:id="rId117"/>
    <p:sldId id="453" r:id="rId118"/>
    <p:sldId id="454" r:id="rId119"/>
    <p:sldId id="455" r:id="rId120"/>
    <p:sldId id="456"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FF"/>
    <a:srgbClr val="FFCCFF"/>
    <a:srgbClr val="FF00FF"/>
    <a:srgbClr val="FFFFFF"/>
    <a:srgbClr val="EEEEE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05CB9C-1BFF-479E-91FE-024EFD8505E6}" type="datetimeFigureOut">
              <a:rPr lang="en-IN" smtClean="0"/>
              <a:pPr/>
              <a:t>15-09-2020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7DF273-4C30-4FCD-850B-F7C8E6201509}" type="slidenum">
              <a:rPr lang="en-IN" smtClean="0"/>
              <a:pPr/>
              <a:t>‹#›</a:t>
            </a:fld>
            <a:endParaRPr lang="en-IN"/>
          </a:p>
        </p:txBody>
      </p:sp>
    </p:spTree>
    <p:extLst>
      <p:ext uri="{BB962C8B-B14F-4D97-AF65-F5344CB8AC3E}">
        <p14:creationId xmlns="" xmlns:p14="http://schemas.microsoft.com/office/powerpoint/2010/main" val="296976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8" name="Slide Number Placeholder 7"/>
          <p:cNvSpPr>
            <a:spLocks noGrp="1"/>
          </p:cNvSpPr>
          <p:nvPr>
            <p:ph type="sldNum" sz="quarter" idx="11"/>
          </p:nvPr>
        </p:nvSpPr>
        <p:spPr/>
        <p:txBody>
          <a:bodyPr/>
          <a:lstStyle/>
          <a:p>
            <a:fld id="{62373B8F-448C-4BE7-8768-185BAC8186B4}" type="slidenum">
              <a:rPr lang="en-IN" smtClean="0"/>
              <a:pPr/>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373B8F-448C-4BE7-8768-185BAC8186B4}" type="slidenum">
              <a:rPr lang="en-IN" smtClean="0"/>
              <a:pPr/>
              <a:t>‹#›</a:t>
            </a:fld>
            <a:endParaRPr lang="en-IN"/>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373B8F-448C-4BE7-8768-185BAC8186B4}" type="slidenum">
              <a:rPr lang="en-IN" smtClean="0"/>
              <a:pPr/>
              <a:t>‹#›</a:t>
            </a:fld>
            <a:endParaRPr lang="en-IN"/>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2373B8F-448C-4BE7-8768-185BAC8186B4}" type="slidenum">
              <a:rPr lang="en-IN" smtClean="0"/>
              <a:pPr/>
              <a:t>‹#›</a:t>
            </a:fld>
            <a:endParaRPr lang="en-IN"/>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36D204-7983-4A18-933A-085BF049A490}" type="datetimeFigureOut">
              <a:rPr lang="en-IN" smtClean="0"/>
              <a:pPr/>
              <a:t>15-09-2020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B36D204-7983-4A18-933A-085BF049A490}" type="datetimeFigureOut">
              <a:rPr lang="en-IN" smtClean="0"/>
              <a:pPr/>
              <a:t>15-09-2020</a:t>
            </a:fld>
            <a:endParaRPr lang="en-IN"/>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IN"/>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62373B8F-448C-4BE7-8768-185BAC8186B4}" type="slidenum">
              <a:rPr lang="en-IN" smtClean="0"/>
              <a:pPr/>
              <a:t>‹#›</a:t>
            </a:fld>
            <a:endParaRPr lang="en-IN"/>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1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11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Transducers get smarter and wireless - powering and enabling I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9" name="AutoShape 5" descr="Technology - VeCrear Technologi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p:cNvPicPr>
            <a:picLocks noChangeAspect="1" noChangeArrowheads="1"/>
          </p:cNvPicPr>
          <p:nvPr/>
        </p:nvPicPr>
        <p:blipFill>
          <a:blip r:embed="rId2" cstate="print"/>
          <a:srcRect/>
          <a:stretch>
            <a:fillRect/>
          </a:stretch>
        </p:blipFill>
        <p:spPr bwMode="auto">
          <a:xfrm>
            <a:off x="4823" y="764704"/>
            <a:ext cx="9148879" cy="6093296"/>
          </a:xfrm>
          <a:prstGeom prst="rect">
            <a:avLst/>
          </a:prstGeom>
          <a:noFill/>
          <a:ln w="9525">
            <a:noFill/>
            <a:miter lim="800000"/>
            <a:headEnd/>
            <a:tailEnd/>
          </a:ln>
        </p:spPr>
      </p:pic>
      <p:sp>
        <p:nvSpPr>
          <p:cNvPr id="8" name="TextBox 7"/>
          <p:cNvSpPr txBox="1"/>
          <p:nvPr/>
        </p:nvSpPr>
        <p:spPr>
          <a:xfrm>
            <a:off x="1475657" y="179348"/>
            <a:ext cx="633670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IN" sz="2400" b="1" dirty="0" smtClean="0"/>
              <a:t>15ECC18 – SENSORS AND ACTUATORS</a:t>
            </a:r>
            <a:endParaRPr lang="en-IN"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323528" y="1340768"/>
            <a:ext cx="8496944" cy="1477328"/>
          </a:xfrm>
          <a:prstGeom prst="rect">
            <a:avLst/>
          </a:prstGeom>
          <a:ln>
            <a:solidFill>
              <a:schemeClr val="accent5">
                <a:lumMod val="60000"/>
                <a:lumOff val="40000"/>
              </a:schemeClr>
            </a:solidFill>
          </a:ln>
        </p:spPr>
        <p:txBody>
          <a:bodyPr wrap="square">
            <a:spAutoFit/>
          </a:bodyPr>
          <a:lstStyle/>
          <a:p>
            <a:pPr marL="509588" indent="-509588" algn="just">
              <a:buFont typeface="Wingdings" pitchFamily="2" charset="2"/>
              <a:buChar char="Ø"/>
            </a:pPr>
            <a:r>
              <a:rPr lang="en-US" dirty="0" smtClean="0"/>
              <a:t>The earlier sensors of this type were made of an appropriate metal such as platinum.</a:t>
            </a:r>
          </a:p>
          <a:p>
            <a:pPr marL="509588" indent="-509588" algn="just">
              <a:buFont typeface="Wingdings" pitchFamily="2" charset="2"/>
              <a:buChar char="Ø"/>
            </a:pPr>
            <a:r>
              <a:rPr lang="en-US" dirty="0" smtClean="0"/>
              <a:t>Nickel, or Copper, depending on the application, temperature range, and often the cost.</a:t>
            </a:r>
          </a:p>
          <a:p>
            <a:pPr marL="509588" indent="-509588" algn="just">
              <a:buFont typeface="Wingdings" pitchFamily="2" charset="2"/>
              <a:buChar char="Ø"/>
            </a:pPr>
            <a:r>
              <a:rPr lang="en-US" dirty="0" smtClean="0"/>
              <a:t>All RTDs are based on the change in resistance due to the temperature.</a:t>
            </a:r>
            <a:endParaRPr lang="en-US" dirty="0"/>
          </a:p>
        </p:txBody>
      </p:sp>
      <p:sp>
        <p:nvSpPr>
          <p:cNvPr id="7" name="Rectangle 6"/>
          <p:cNvSpPr/>
          <p:nvPr/>
        </p:nvSpPr>
        <p:spPr>
          <a:xfrm>
            <a:off x="3563888" y="2924944"/>
            <a:ext cx="5328592"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dirty="0" smtClean="0"/>
              <a:t>The resistance of a conductor of length </a:t>
            </a:r>
            <a:r>
              <a:rPr lang="en-US" i="1" dirty="0" smtClean="0"/>
              <a:t>L with </a:t>
            </a:r>
            <a:r>
              <a:rPr lang="en-US" dirty="0" smtClean="0"/>
              <a:t>constant cross-sectional area </a:t>
            </a:r>
            <a:r>
              <a:rPr lang="en-US" i="1" dirty="0" smtClean="0"/>
              <a:t>S and conductivity </a:t>
            </a:r>
            <a:r>
              <a:rPr lang="el-GR" i="1" dirty="0" smtClean="0"/>
              <a:t>σ</a:t>
            </a:r>
            <a:endParaRPr lang="en-US" dirty="0"/>
          </a:p>
        </p:txBody>
      </p:sp>
      <p:pic>
        <p:nvPicPr>
          <p:cNvPr id="113667" name="Picture 3"/>
          <p:cNvPicPr>
            <a:picLocks noChangeAspect="1" noChangeArrowheads="1"/>
          </p:cNvPicPr>
          <p:nvPr/>
        </p:nvPicPr>
        <p:blipFill>
          <a:blip r:embed="rId2" cstate="print"/>
          <a:srcRect/>
          <a:stretch>
            <a:fillRect/>
          </a:stretch>
        </p:blipFill>
        <p:spPr bwMode="auto">
          <a:xfrm>
            <a:off x="0" y="3429000"/>
            <a:ext cx="3448050" cy="2000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3668" name="Picture 4"/>
          <p:cNvPicPr>
            <a:picLocks noChangeAspect="1" noChangeArrowheads="1"/>
          </p:cNvPicPr>
          <p:nvPr/>
        </p:nvPicPr>
        <p:blipFill>
          <a:blip r:embed="rId3" cstate="print"/>
          <a:srcRect/>
          <a:stretch>
            <a:fillRect/>
          </a:stretch>
        </p:blipFill>
        <p:spPr bwMode="auto">
          <a:xfrm>
            <a:off x="5508104" y="3626346"/>
            <a:ext cx="1476375" cy="66675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3635896" y="4365104"/>
            <a:ext cx="5256584"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dirty="0" smtClean="0"/>
              <a:t>The conductivity of the material itself is temperature dependent and given as</a:t>
            </a:r>
            <a:endParaRPr lang="en-US" dirty="0"/>
          </a:p>
        </p:txBody>
      </p:sp>
      <p:pic>
        <p:nvPicPr>
          <p:cNvPr id="113669" name="Picture 5"/>
          <p:cNvPicPr>
            <a:picLocks noChangeAspect="1" noChangeArrowheads="1"/>
          </p:cNvPicPr>
          <p:nvPr/>
        </p:nvPicPr>
        <p:blipFill>
          <a:blip r:embed="rId4" cstate="print"/>
          <a:srcRect/>
          <a:stretch>
            <a:fillRect/>
          </a:stretch>
        </p:blipFill>
        <p:spPr bwMode="auto">
          <a:xfrm>
            <a:off x="4644008" y="5085184"/>
            <a:ext cx="3638550" cy="781050"/>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323528" y="5949280"/>
            <a:ext cx="8424936" cy="923330"/>
          </a:xfrm>
          <a:prstGeom prst="rect">
            <a:avLst/>
          </a:prstGeom>
        </p:spPr>
        <p:txBody>
          <a:bodyPr wrap="square">
            <a:spAutoFit/>
          </a:bodyPr>
          <a:lstStyle/>
          <a:p>
            <a:pPr algn="just"/>
            <a:r>
              <a:rPr lang="en-US" dirty="0" smtClean="0"/>
              <a:t>where </a:t>
            </a:r>
            <a:r>
              <a:rPr lang="el-GR" dirty="0" smtClean="0"/>
              <a:t>α</a:t>
            </a:r>
            <a:r>
              <a:rPr lang="en-US" dirty="0" smtClean="0"/>
              <a:t> is the temperature coefficient of resistance of the conductor, </a:t>
            </a:r>
            <a:r>
              <a:rPr lang="en-US" i="1" dirty="0" smtClean="0"/>
              <a:t>T is the temperature, </a:t>
            </a:r>
            <a:r>
              <a:rPr lang="en-US" dirty="0" smtClean="0"/>
              <a:t>and </a:t>
            </a:r>
            <a:r>
              <a:rPr lang="el-GR" dirty="0" smtClean="0"/>
              <a:t>σ</a:t>
            </a:r>
            <a:r>
              <a:rPr lang="en-US" baseline="-25000" dirty="0" smtClean="0"/>
              <a:t>0</a:t>
            </a:r>
            <a:r>
              <a:rPr lang="en-US" dirty="0" smtClean="0"/>
              <a:t> is the conductivity of the conductor at the reference temperature </a:t>
            </a:r>
            <a:r>
              <a:rPr lang="en-US" i="1" dirty="0" smtClean="0"/>
              <a:t>T</a:t>
            </a:r>
            <a:r>
              <a:rPr lang="en-US" i="1" baseline="-25000" dirty="0" smtClean="0"/>
              <a:t>0 </a:t>
            </a:r>
            <a:r>
              <a:rPr lang="en-US" dirty="0" smtClean="0"/>
              <a:t>(20</a:t>
            </a:r>
            <a:r>
              <a:rPr lang="en-US" dirty="0" smtClean="0">
                <a:latin typeface="Univers 57 Condensed"/>
              </a:rPr>
              <a:t>°</a:t>
            </a:r>
            <a:r>
              <a:rPr lang="en-US" dirty="0" smtClean="0"/>
              <a:t>C)</a:t>
            </a:r>
            <a:r>
              <a:rPr lang="en-US" i="1" dirty="0" smtClean="0"/>
              <a:t>.</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285750" y="1412776"/>
            <a:ext cx="8572500" cy="366712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sp>
        <p:nvSpPr>
          <p:cNvPr id="6" name="Rectangle 5"/>
          <p:cNvSpPr/>
          <p:nvPr/>
        </p:nvSpPr>
        <p:spPr>
          <a:xfrm>
            <a:off x="2339752" y="530120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lgn="ctr"/>
            <a:r>
              <a:rPr lang="en-US" b="1" dirty="0" smtClean="0"/>
              <a:t>Potential drop on a forward-biased </a:t>
            </a:r>
            <a:r>
              <a:rPr lang="en-US" b="1" i="1" dirty="0" smtClean="0"/>
              <a:t>p-n </a:t>
            </a:r>
            <a:r>
              <a:rPr lang="en-US" b="1" dirty="0" smtClean="0"/>
              <a:t>junction versus temperature</a:t>
            </a:r>
            <a:endParaRPr lang="en-US" b="1"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pic>
        <p:nvPicPr>
          <p:cNvPr id="6147" name="Picture 3"/>
          <p:cNvPicPr>
            <a:picLocks noChangeAspect="1" noChangeArrowheads="1"/>
          </p:cNvPicPr>
          <p:nvPr/>
        </p:nvPicPr>
        <p:blipFill>
          <a:blip r:embed="rId2" cstate="print"/>
          <a:srcRect/>
          <a:stretch>
            <a:fillRect/>
          </a:stretch>
        </p:blipFill>
        <p:spPr bwMode="auto">
          <a:xfrm>
            <a:off x="2643188" y="2186364"/>
            <a:ext cx="3857625" cy="34766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899592" y="5734997"/>
            <a:ext cx="799288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dirty="0" smtClean="0"/>
              <a:t>Forward-biased p-n junction with a rudimentary current source. R must be large to produce a low current and small variations with variations in V.</a:t>
            </a:r>
            <a:endParaRPr lang="en-US" dirty="0"/>
          </a:p>
        </p:txBody>
      </p:sp>
      <p:sp>
        <p:nvSpPr>
          <p:cNvPr id="8" name="Rectangle 7"/>
          <p:cNvSpPr/>
          <p:nvPr/>
        </p:nvSpPr>
        <p:spPr>
          <a:xfrm>
            <a:off x="0" y="692696"/>
            <a:ext cx="9144000"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ü"/>
            </a:pPr>
            <a:r>
              <a:rPr lang="en-US" dirty="0" smtClean="0"/>
              <a:t>In using a diode as a temperature sensor, a stable current source is needed. </a:t>
            </a:r>
          </a:p>
          <a:p>
            <a:pPr marL="465138" indent="-465138" algn="just">
              <a:buFont typeface="Wingdings" pitchFamily="2" charset="2"/>
              <a:buChar char="ü"/>
            </a:pPr>
            <a:r>
              <a:rPr lang="en-US" dirty="0" smtClean="0"/>
              <a:t>In most practical applications a voltage source with a relatively large resistor may be used, as in </a:t>
            </a:r>
            <a:r>
              <a:rPr lang="en-US" b="1" dirty="0" smtClean="0"/>
              <a:t>Figure, </a:t>
            </a:r>
            <a:r>
              <a:rPr lang="en-US" dirty="0" smtClean="0"/>
              <a:t>to bias the junction and establish a small current on the order of 100– 200 </a:t>
            </a:r>
            <a:r>
              <a:rPr lang="en-US" dirty="0" err="1" smtClean="0"/>
              <a:t>microA</a:t>
            </a:r>
            <a:r>
              <a:rPr lang="en-US" dirty="0" smtClean="0"/>
              <a:t>. </a:t>
            </a:r>
          </a:p>
          <a:p>
            <a:pPr marL="465138" indent="-465138" algn="just">
              <a:buFont typeface="Wingdings" pitchFamily="2" charset="2"/>
              <a:buChar char="ü"/>
            </a:pPr>
            <a:r>
              <a:rPr lang="en-US" dirty="0" smtClean="0"/>
              <a:t>Because </a:t>
            </a:r>
            <a:r>
              <a:rPr lang="en-US" dirty="0" err="1" smtClean="0"/>
              <a:t>Vf</a:t>
            </a:r>
            <a:r>
              <a:rPr lang="en-US" dirty="0" smtClean="0"/>
              <a:t> is not constant with temperature, this method of biasing is only sufficient for general purpose applications or when the sensing span is small.</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548680"/>
            <a:ext cx="3581400" cy="2628900"/>
          </a:xfrm>
          <a:prstGeom prst="rect">
            <a:avLst/>
          </a:prstGeom>
          <a:noFill/>
          <a:ln w="9525">
            <a:noFill/>
            <a:miter lim="800000"/>
            <a:headEnd/>
            <a:tailEnd/>
          </a:ln>
        </p:spPr>
      </p:pic>
      <p:sp>
        <p:nvSpPr>
          <p:cNvPr id="5" name="Rectangle 4"/>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sp>
        <p:nvSpPr>
          <p:cNvPr id="6" name="Rectangle 5"/>
          <p:cNvSpPr/>
          <p:nvPr/>
        </p:nvSpPr>
        <p:spPr>
          <a:xfrm>
            <a:off x="72008" y="3140968"/>
            <a:ext cx="334786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b="1" dirty="0" smtClean="0"/>
              <a:t>Junction temperature sensors.</a:t>
            </a:r>
            <a:endParaRPr lang="en-US" b="1" dirty="0"/>
          </a:p>
        </p:txBody>
      </p:sp>
      <p:pic>
        <p:nvPicPr>
          <p:cNvPr id="1027" name="Picture 3"/>
          <p:cNvPicPr>
            <a:picLocks noChangeAspect="1" noChangeArrowheads="1"/>
          </p:cNvPicPr>
          <p:nvPr/>
        </p:nvPicPr>
        <p:blipFill>
          <a:blip r:embed="rId3" cstate="print"/>
          <a:srcRect/>
          <a:stretch>
            <a:fillRect/>
          </a:stretch>
        </p:blipFill>
        <p:spPr bwMode="auto">
          <a:xfrm>
            <a:off x="323528" y="3933056"/>
            <a:ext cx="8515350" cy="276225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grpSp>
        <p:nvGrpSpPr>
          <p:cNvPr id="7" name="Group 6"/>
          <p:cNvGrpSpPr/>
          <p:nvPr/>
        </p:nvGrpSpPr>
        <p:grpSpPr>
          <a:xfrm>
            <a:off x="0" y="1052736"/>
            <a:ext cx="9144000" cy="5067598"/>
            <a:chOff x="0" y="1052736"/>
            <a:chExt cx="9144000" cy="5067598"/>
          </a:xfrm>
        </p:grpSpPr>
        <p:pic>
          <p:nvPicPr>
            <p:cNvPr id="2050" name="Picture 2"/>
            <p:cNvPicPr>
              <a:picLocks noChangeAspect="1" noChangeArrowheads="1"/>
            </p:cNvPicPr>
            <p:nvPr/>
          </p:nvPicPr>
          <p:blipFill>
            <a:blip r:embed="rId2" cstate="print"/>
            <a:srcRect/>
            <a:stretch>
              <a:fillRect/>
            </a:stretch>
          </p:blipFill>
          <p:spPr bwMode="auto">
            <a:xfrm>
              <a:off x="52388" y="1052736"/>
              <a:ext cx="9039225" cy="39147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4929709"/>
              <a:ext cx="9144000" cy="1190625"/>
            </a:xfrm>
            <a:prstGeom prst="rect">
              <a:avLst/>
            </a:prstGeom>
            <a:noFill/>
            <a:ln w="9525">
              <a:noFill/>
              <a:miter lim="800000"/>
              <a:headEnd/>
              <a:tailEnd/>
            </a:ln>
          </p:spPr>
        </p:pic>
      </p:grpSp>
      <p:sp>
        <p:nvSpPr>
          <p:cNvPr id="8" name="Rectangle 7"/>
          <p:cNvSpPr/>
          <p:nvPr/>
        </p:nvSpPr>
        <p:spPr>
          <a:xfrm>
            <a:off x="31030" y="476672"/>
            <a:ext cx="1196161"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Solution</a:t>
            </a:r>
            <a:endParaRPr lang="en-US" sz="20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52388" y="1100138"/>
            <a:ext cx="9039225" cy="4657725"/>
          </a:xfrm>
          <a:prstGeom prst="rect">
            <a:avLst/>
          </a:prstGeom>
          <a:noFill/>
          <a:ln w="9525">
            <a:noFill/>
            <a:miter lim="800000"/>
            <a:headEnd/>
            <a:tailEnd/>
          </a:ln>
        </p:spPr>
      </p:pic>
      <p:sp>
        <p:nvSpPr>
          <p:cNvPr id="6" name="Rectangle 5"/>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sp>
        <p:nvSpPr>
          <p:cNvPr id="7" name="Rectangle 6"/>
          <p:cNvSpPr/>
          <p:nvPr/>
        </p:nvSpPr>
        <p:spPr>
          <a:xfrm>
            <a:off x="31030" y="476672"/>
            <a:ext cx="1196161"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Solution</a:t>
            </a:r>
            <a:endParaRPr lang="en-US" sz="20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pic>
        <p:nvPicPr>
          <p:cNvPr id="4098" name="Picture 2"/>
          <p:cNvPicPr>
            <a:picLocks noChangeAspect="1" noChangeArrowheads="1"/>
          </p:cNvPicPr>
          <p:nvPr/>
        </p:nvPicPr>
        <p:blipFill>
          <a:blip r:embed="rId2" cstate="print"/>
          <a:srcRect/>
          <a:stretch>
            <a:fillRect/>
          </a:stretch>
        </p:blipFill>
        <p:spPr bwMode="auto">
          <a:xfrm>
            <a:off x="33338" y="2395538"/>
            <a:ext cx="9077325" cy="2066925"/>
          </a:xfrm>
          <a:prstGeom prst="rect">
            <a:avLst/>
          </a:prstGeom>
          <a:noFill/>
          <a:ln w="9525">
            <a:noFill/>
            <a:miter lim="800000"/>
            <a:headEnd/>
            <a:tailEnd/>
          </a:ln>
        </p:spPr>
      </p:pic>
      <p:sp>
        <p:nvSpPr>
          <p:cNvPr id="7" name="Rectangle 6"/>
          <p:cNvSpPr/>
          <p:nvPr/>
        </p:nvSpPr>
        <p:spPr>
          <a:xfrm>
            <a:off x="31030" y="476672"/>
            <a:ext cx="1196161"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Solution</a:t>
            </a:r>
            <a:endParaRPr lang="en-US" sz="20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pic>
        <p:nvPicPr>
          <p:cNvPr id="5122" name="Picture 2"/>
          <p:cNvPicPr>
            <a:picLocks noChangeAspect="1" noChangeArrowheads="1"/>
          </p:cNvPicPr>
          <p:nvPr/>
        </p:nvPicPr>
        <p:blipFill>
          <a:blip r:embed="rId2" cstate="print"/>
          <a:srcRect/>
          <a:stretch>
            <a:fillRect/>
          </a:stretch>
        </p:blipFill>
        <p:spPr bwMode="auto">
          <a:xfrm>
            <a:off x="47625" y="1328738"/>
            <a:ext cx="9048750" cy="4200525"/>
          </a:xfrm>
          <a:prstGeom prst="rect">
            <a:avLst/>
          </a:prstGeom>
          <a:noFill/>
          <a:ln w="9525">
            <a:noFill/>
            <a:miter lim="800000"/>
            <a:headEnd/>
            <a:tailEnd/>
          </a:ln>
        </p:spPr>
      </p:pic>
      <p:sp>
        <p:nvSpPr>
          <p:cNvPr id="6" name="Rectangle 5"/>
          <p:cNvSpPr/>
          <p:nvPr/>
        </p:nvSpPr>
        <p:spPr>
          <a:xfrm>
            <a:off x="31030" y="476672"/>
            <a:ext cx="1196161"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Solution</a:t>
            </a:r>
            <a:endParaRPr lang="en-US" sz="2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9752" y="0"/>
            <a:ext cx="4447564"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OTHER TEMPERATURE SENSORS</a:t>
            </a:r>
            <a:endParaRPr lang="en-US" sz="2000" dirty="0"/>
          </a:p>
        </p:txBody>
      </p:sp>
      <p:sp>
        <p:nvSpPr>
          <p:cNvPr id="5" name="Rectangle 4"/>
          <p:cNvSpPr/>
          <p:nvPr/>
        </p:nvSpPr>
        <p:spPr>
          <a:xfrm>
            <a:off x="31030" y="476672"/>
            <a:ext cx="112402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General</a:t>
            </a:r>
            <a:endParaRPr lang="en-US" sz="2000" dirty="0"/>
          </a:p>
        </p:txBody>
      </p:sp>
      <p:sp>
        <p:nvSpPr>
          <p:cNvPr id="6" name="Rectangle 5"/>
          <p:cNvSpPr/>
          <p:nvPr/>
        </p:nvSpPr>
        <p:spPr>
          <a:xfrm>
            <a:off x="251520" y="1268760"/>
            <a:ext cx="813690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65138" indent="-465138" algn="just">
              <a:buFont typeface="Arial" pitchFamily="34" charset="0"/>
              <a:buChar char="•"/>
            </a:pPr>
            <a:r>
              <a:rPr lang="en-US" sz="2000" dirty="0" smtClean="0"/>
              <a:t>Almost all physical quantities and phenomena that can be measured are temperature dependent and therefore, in principle, a sensor can be designed around almost any of these.</a:t>
            </a:r>
          </a:p>
          <a:p>
            <a:pPr marL="465138" indent="-465138" algn="just">
              <a:buFont typeface="Arial" pitchFamily="34" charset="0"/>
              <a:buChar char="•"/>
            </a:pPr>
            <a:r>
              <a:rPr lang="en-US" sz="2000" dirty="0" smtClean="0"/>
              <a:t>For example, </a:t>
            </a:r>
          </a:p>
          <a:p>
            <a:pPr marL="922338" lvl="1" indent="-465138" algn="just">
              <a:buFont typeface="Arial" pitchFamily="34" charset="0"/>
              <a:buChar char="•"/>
            </a:pPr>
            <a:r>
              <a:rPr lang="en-US" sz="2000" dirty="0" smtClean="0"/>
              <a:t>the speed of light and/or its phase in an optical fiber, </a:t>
            </a:r>
          </a:p>
          <a:p>
            <a:pPr marL="922338" lvl="1" indent="-465138" algn="just">
              <a:buFont typeface="Arial" pitchFamily="34" charset="0"/>
              <a:buChar char="•"/>
            </a:pPr>
            <a:r>
              <a:rPr lang="en-US" sz="2000" dirty="0" smtClean="0"/>
              <a:t>the speed of sound in air or a fluid, </a:t>
            </a:r>
          </a:p>
          <a:p>
            <a:pPr marL="922338" lvl="1" indent="-465138" algn="just">
              <a:buFont typeface="Arial" pitchFamily="34" charset="0"/>
              <a:buChar char="•"/>
            </a:pPr>
            <a:r>
              <a:rPr lang="en-US" sz="2000" dirty="0" smtClean="0"/>
              <a:t>the frequency of vibration of a piezoelectric membrane,</a:t>
            </a:r>
          </a:p>
          <a:p>
            <a:pPr marL="922338" lvl="1" indent="-465138" algn="just">
              <a:buFont typeface="Arial" pitchFamily="34" charset="0"/>
              <a:buChar char="•"/>
            </a:pPr>
            <a:r>
              <a:rPr lang="en-US" sz="2000" dirty="0" smtClean="0"/>
              <a:t>the length of a piece of metal, the volume of a gas, and so on,</a:t>
            </a:r>
          </a:p>
          <a:p>
            <a:pPr marL="922338" lvl="1" indent="-465138" algn="just"/>
            <a:r>
              <a:rPr lang="en-US" sz="2000" dirty="0" smtClean="0"/>
              <a:t>		 are temperature dependent.</a:t>
            </a:r>
            <a:endParaRPr lang="en-US" sz="20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2328" y="0"/>
            <a:ext cx="382188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Optical and Acoustical Sensors</a:t>
            </a:r>
            <a:endParaRPr lang="en-US" sz="2000" dirty="0"/>
          </a:p>
        </p:txBody>
      </p:sp>
      <p:sp>
        <p:nvSpPr>
          <p:cNvPr id="5" name="Rectangle 4"/>
          <p:cNvSpPr/>
          <p:nvPr/>
        </p:nvSpPr>
        <p:spPr>
          <a:xfrm>
            <a:off x="31030" y="476672"/>
            <a:ext cx="1051891"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Optical</a:t>
            </a:r>
            <a:endParaRPr lang="en-US" sz="2000" dirty="0"/>
          </a:p>
        </p:txBody>
      </p:sp>
      <p:sp>
        <p:nvSpPr>
          <p:cNvPr id="6" name="Rectangle 5"/>
          <p:cNvSpPr/>
          <p:nvPr/>
        </p:nvSpPr>
        <p:spPr>
          <a:xfrm>
            <a:off x="395536" y="1124744"/>
            <a:ext cx="8208912" cy="101566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509588" indent="-509588" algn="just">
              <a:buFont typeface="Wingdings" pitchFamily="2" charset="2"/>
              <a:buChar char="Ø"/>
            </a:pPr>
            <a:r>
              <a:rPr lang="en-US" sz="2000" dirty="0" smtClean="0"/>
              <a:t>Optical temperature sensors are of two basic types. </a:t>
            </a:r>
          </a:p>
          <a:p>
            <a:pPr marL="509588" indent="-509588" algn="just">
              <a:buFont typeface="Wingdings" pitchFamily="2" charset="2"/>
              <a:buChar char="Ø"/>
            </a:pPr>
            <a:r>
              <a:rPr lang="en-US" sz="2000" dirty="0" smtClean="0"/>
              <a:t>One type is the noncontact sensors that measure the infrared radiation of a source.</a:t>
            </a:r>
            <a:endParaRPr lang="en-US" sz="2000" dirty="0"/>
          </a:p>
        </p:txBody>
      </p:sp>
      <p:sp>
        <p:nvSpPr>
          <p:cNvPr id="7" name="Rectangle 6"/>
          <p:cNvSpPr/>
          <p:nvPr/>
        </p:nvSpPr>
        <p:spPr>
          <a:xfrm>
            <a:off x="395536" y="2676976"/>
            <a:ext cx="8208912" cy="34163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65138" indent="-465138" algn="just">
              <a:buFont typeface="Wingdings" pitchFamily="2" charset="2"/>
              <a:buChar char="v"/>
            </a:pPr>
            <a:r>
              <a:rPr lang="en-US" sz="2400" dirty="0" smtClean="0"/>
              <a:t>The index of refraction of silicon is temperature dependent and the speed of light through a medium is inversely proportional to the index of refraction. </a:t>
            </a:r>
          </a:p>
          <a:p>
            <a:pPr marL="465138" indent="-465138" algn="just">
              <a:buFont typeface="Wingdings" pitchFamily="2" charset="2"/>
              <a:buChar char="v"/>
            </a:pPr>
            <a:r>
              <a:rPr lang="en-US" sz="2400" dirty="0" smtClean="0"/>
              <a:t>By comparing the phase of a beam propagating through a silicon fiber that is exposed to heat with the phase of a beam in a reference fiber, the phase can be used as a measure of temperature. </a:t>
            </a:r>
          </a:p>
          <a:p>
            <a:pPr marL="465138" indent="-465138" algn="just">
              <a:buFont typeface="Wingdings" pitchFamily="2" charset="2"/>
              <a:buChar char="v"/>
            </a:pPr>
            <a:r>
              <a:rPr lang="en-US" sz="2400" dirty="0" smtClean="0"/>
              <a:t>This type of sensor is an </a:t>
            </a:r>
            <a:r>
              <a:rPr lang="en-US" sz="2400" b="1" dirty="0" err="1" smtClean="0"/>
              <a:t>interferometric</a:t>
            </a:r>
            <a:r>
              <a:rPr lang="en-US" sz="2400" b="1" dirty="0" smtClean="0"/>
              <a:t> sensor </a:t>
            </a:r>
            <a:r>
              <a:rPr lang="en-US" sz="2400" dirty="0" smtClean="0"/>
              <a:t>and can be extremely sensitive, especially if the fiber is long.</a:t>
            </a:r>
            <a:endParaRPr lang="en-US" sz="2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2328" y="0"/>
            <a:ext cx="382188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Optical and Acoustical Sensors</a:t>
            </a:r>
            <a:endParaRPr lang="en-US" sz="2000" dirty="0"/>
          </a:p>
        </p:txBody>
      </p:sp>
      <p:sp>
        <p:nvSpPr>
          <p:cNvPr id="5" name="Rectangle 4"/>
          <p:cNvSpPr/>
          <p:nvPr/>
        </p:nvSpPr>
        <p:spPr>
          <a:xfrm>
            <a:off x="31030" y="476672"/>
            <a:ext cx="1407758"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Acoustical</a:t>
            </a:r>
            <a:endParaRPr lang="en-US" sz="2000" dirty="0"/>
          </a:p>
        </p:txBody>
      </p:sp>
      <p:sp>
        <p:nvSpPr>
          <p:cNvPr id="6" name="Rectangle 5"/>
          <p:cNvSpPr/>
          <p:nvPr/>
        </p:nvSpPr>
        <p:spPr>
          <a:xfrm>
            <a:off x="0" y="1196752"/>
            <a:ext cx="9144000" cy="2031325"/>
          </a:xfrm>
          <a:prstGeom prst="rect">
            <a:avLst/>
          </a:prstGeom>
          <a:solidFill>
            <a:schemeClr val="accent5">
              <a:lumMod val="40000"/>
              <a:lumOff val="60000"/>
            </a:schemeClr>
          </a:solidFill>
          <a:ln>
            <a:solidFill>
              <a:srgbClr val="FF0000"/>
            </a:solidFill>
          </a:ln>
        </p:spPr>
        <p:txBody>
          <a:bodyPr wrap="square">
            <a:spAutoFit/>
          </a:bodyPr>
          <a:lstStyle/>
          <a:p>
            <a:pPr marL="465138" indent="-465138" algn="just">
              <a:buFont typeface="Wingdings" pitchFamily="2" charset="2"/>
              <a:buChar char="v"/>
            </a:pPr>
            <a:r>
              <a:rPr lang="en-US" dirty="0" smtClean="0"/>
              <a:t>Acoustic sensors can act in a similar way, but because the speed of sound is low, it can be measured directly from the time of flight of an acoustic signal through a known distance. </a:t>
            </a:r>
          </a:p>
          <a:p>
            <a:pPr marL="465138" indent="-465138" algn="just">
              <a:buFont typeface="Wingdings" pitchFamily="2" charset="2"/>
              <a:buChar char="v"/>
            </a:pPr>
            <a:r>
              <a:rPr lang="en-US" dirty="0" smtClean="0"/>
              <a:t>Typically a sensor of this type includes a source that generates an acoustic signal, such as a loudspeaker or ultrasonic transmitter. </a:t>
            </a:r>
          </a:p>
          <a:p>
            <a:pPr marL="465138" indent="-465138" algn="just">
              <a:buFont typeface="Wingdings" pitchFamily="2" charset="2"/>
              <a:buChar char="v"/>
            </a:pPr>
            <a:r>
              <a:rPr lang="en-US" dirty="0" smtClean="0"/>
              <a:t>A tube filled with a gas or a fluid is exposed to the temperature to be measured and a microphone or a second ultrasonic device (a receiver) is placed at the other end.</a:t>
            </a:r>
            <a:endParaRPr lang="en-US" dirty="0"/>
          </a:p>
        </p:txBody>
      </p:sp>
      <p:pic>
        <p:nvPicPr>
          <p:cNvPr id="10" name="Picture 2"/>
          <p:cNvPicPr>
            <a:picLocks noChangeAspect="1" noChangeArrowheads="1"/>
          </p:cNvPicPr>
          <p:nvPr/>
        </p:nvPicPr>
        <p:blipFill>
          <a:blip r:embed="rId2" cstate="print"/>
          <a:srcRect/>
          <a:stretch>
            <a:fillRect/>
          </a:stretch>
        </p:blipFill>
        <p:spPr bwMode="auto">
          <a:xfrm>
            <a:off x="467544" y="3501008"/>
            <a:ext cx="8312671" cy="2509269"/>
          </a:xfrm>
          <a:prstGeom prst="rect">
            <a:avLst/>
          </a:prstGeom>
          <a:noFill/>
          <a:ln w="9525">
            <a:solidFill>
              <a:srgbClr val="00B050"/>
            </a:solidFill>
            <a:miter lim="800000"/>
            <a:headEnd/>
            <a:tailEnd/>
          </a:ln>
        </p:spPr>
      </p:pic>
      <p:sp>
        <p:nvSpPr>
          <p:cNvPr id="11" name="Rectangle 10"/>
          <p:cNvSpPr/>
          <p:nvPr/>
        </p:nvSpPr>
        <p:spPr>
          <a:xfrm>
            <a:off x="-36512" y="6095037"/>
            <a:ext cx="914501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smtClean="0"/>
              <a:t>Acoustic temperature sensing. (a) Sound travels through a fluid-filled channel. (b) Sound travels through the working fluid itself.</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496223" y="1844824"/>
            <a:ext cx="8036216"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dirty="0" smtClean="0"/>
              <a:t>The resistance of the conductor as a function of temperature is therefore,</a:t>
            </a:r>
            <a:endParaRPr lang="en-US" dirty="0"/>
          </a:p>
        </p:txBody>
      </p:sp>
      <p:pic>
        <p:nvPicPr>
          <p:cNvPr id="114690" name="Picture 2"/>
          <p:cNvPicPr>
            <a:picLocks noChangeAspect="1" noChangeArrowheads="1"/>
          </p:cNvPicPr>
          <p:nvPr/>
        </p:nvPicPr>
        <p:blipFill>
          <a:blip r:embed="rId2" cstate="print"/>
          <a:srcRect/>
          <a:stretch>
            <a:fillRect/>
          </a:stretch>
        </p:blipFill>
        <p:spPr bwMode="auto">
          <a:xfrm>
            <a:off x="2390775" y="3005138"/>
            <a:ext cx="4362450" cy="847725"/>
          </a:xfrm>
          <a:prstGeom prst="rect">
            <a:avLst/>
          </a:prstGeom>
          <a:ln>
            <a:noFill/>
          </a:ln>
          <a:effectLst>
            <a:outerShdw blurRad="292100" dist="139700" dir="2700000" algn="tl" rotWithShape="0">
              <a:srgbClr val="333333">
                <a:alpha val="65000"/>
              </a:srgbClr>
            </a:outerShdw>
          </a:effectLst>
        </p:spPr>
      </p:pic>
      <p:pic>
        <p:nvPicPr>
          <p:cNvPr id="114691" name="Picture 3"/>
          <p:cNvPicPr>
            <a:picLocks noChangeAspect="1" noChangeArrowheads="1"/>
          </p:cNvPicPr>
          <p:nvPr/>
        </p:nvPicPr>
        <p:blipFill>
          <a:blip r:embed="rId3" cstate="print"/>
          <a:srcRect/>
          <a:stretch>
            <a:fillRect/>
          </a:stretch>
        </p:blipFill>
        <p:spPr bwMode="auto">
          <a:xfrm>
            <a:off x="2411760" y="4004295"/>
            <a:ext cx="4095750" cy="50482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059832" y="4797152"/>
            <a:ext cx="5904656" cy="369332"/>
          </a:xfrm>
          <a:prstGeom prst="rect">
            <a:avLst/>
          </a:prstGeom>
        </p:spPr>
        <p:txBody>
          <a:bodyPr wrap="square">
            <a:spAutoFit/>
          </a:bodyPr>
          <a:lstStyle/>
          <a:p>
            <a:r>
              <a:rPr lang="en-US" dirty="0" smtClean="0"/>
              <a:t>where, </a:t>
            </a:r>
            <a:r>
              <a:rPr lang="en-US" i="1" dirty="0" smtClean="0"/>
              <a:t>R</a:t>
            </a:r>
            <a:r>
              <a:rPr lang="en-US" i="1" baseline="-25000" dirty="0" smtClean="0"/>
              <a:t>0</a:t>
            </a:r>
            <a:r>
              <a:rPr lang="en-US" i="1" dirty="0" smtClean="0"/>
              <a:t> is the resistance at the reference temperature T</a:t>
            </a:r>
            <a:r>
              <a:rPr lang="en-US" i="1" baseline="-25000" dirty="0" smtClean="0"/>
              <a:t>0</a:t>
            </a:r>
            <a:r>
              <a:rPr lang="en-US" i="1" dirty="0" smtClean="0"/>
              <a:t>.</a:t>
            </a: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08720"/>
            <a:ext cx="9144000" cy="1754326"/>
          </a:xfrm>
          <a:prstGeom prst="rect">
            <a:avLst/>
          </a:prstGeom>
          <a:solidFill>
            <a:schemeClr val="accent3">
              <a:lumMod val="40000"/>
              <a:lumOff val="60000"/>
            </a:schemeClr>
          </a:solidFill>
          <a:ln>
            <a:solidFill>
              <a:srgbClr val="FF0000"/>
            </a:solidFill>
          </a:ln>
        </p:spPr>
        <p:txBody>
          <a:bodyPr wrap="square">
            <a:spAutoFit/>
          </a:bodyPr>
          <a:lstStyle/>
          <a:p>
            <a:pPr marL="465138" indent="-465138" algn="just">
              <a:buFont typeface="Wingdings" pitchFamily="2" charset="2"/>
              <a:buChar char="Ø"/>
            </a:pPr>
            <a:r>
              <a:rPr lang="en-US" dirty="0" smtClean="0"/>
              <a:t>A signal is transmitted and the delay between the time of its transmission and the time of arrival at the receiver is calculated. </a:t>
            </a:r>
          </a:p>
          <a:p>
            <a:pPr marL="465138" indent="-465138" algn="just">
              <a:buFont typeface="Wingdings" pitchFamily="2" charset="2"/>
              <a:buChar char="Ø"/>
            </a:pPr>
            <a:r>
              <a:rPr lang="en-US" dirty="0" smtClean="0"/>
              <a:t>The length of the tube divided by the time difference (time of flight) gives the speed of sound. This can then be calibrated to read the temperature. </a:t>
            </a:r>
          </a:p>
          <a:p>
            <a:pPr marL="465138" indent="-465138" algn="just">
              <a:buFont typeface="Wingdings" pitchFamily="2" charset="2"/>
              <a:buChar char="Ø"/>
            </a:pPr>
            <a:r>
              <a:rPr lang="en-US" dirty="0" smtClean="0"/>
              <a:t>For example, if the tube is air filled, the relation between temperature and the speed of sound in air is</a:t>
            </a:r>
            <a:endParaRPr lang="en-US" dirty="0"/>
          </a:p>
        </p:txBody>
      </p:sp>
      <p:pic>
        <p:nvPicPr>
          <p:cNvPr id="6" name="Picture 3"/>
          <p:cNvPicPr>
            <a:picLocks noChangeAspect="1" noChangeArrowheads="1"/>
          </p:cNvPicPr>
          <p:nvPr/>
        </p:nvPicPr>
        <p:blipFill>
          <a:blip r:embed="rId2" cstate="print"/>
          <a:srcRect/>
          <a:stretch>
            <a:fillRect/>
          </a:stretch>
        </p:blipFill>
        <p:spPr bwMode="auto">
          <a:xfrm>
            <a:off x="2790825" y="2780928"/>
            <a:ext cx="3562350" cy="10763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622328" y="0"/>
            <a:ext cx="382188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Optical and Acoustical Sensors</a:t>
            </a:r>
            <a:endParaRPr lang="en-US" sz="2000" dirty="0"/>
          </a:p>
        </p:txBody>
      </p:sp>
      <p:sp>
        <p:nvSpPr>
          <p:cNvPr id="8" name="Rectangle 7"/>
          <p:cNvSpPr/>
          <p:nvPr/>
        </p:nvSpPr>
        <p:spPr>
          <a:xfrm>
            <a:off x="31030" y="476672"/>
            <a:ext cx="1407758"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Acoustical</a:t>
            </a:r>
            <a:endParaRPr lang="en-US" sz="2000" dirty="0"/>
          </a:p>
        </p:txBody>
      </p:sp>
      <p:sp>
        <p:nvSpPr>
          <p:cNvPr id="9" name="Rectangle 8"/>
          <p:cNvSpPr/>
          <p:nvPr/>
        </p:nvSpPr>
        <p:spPr>
          <a:xfrm>
            <a:off x="1331640" y="3933056"/>
            <a:ext cx="7920880" cy="338554"/>
          </a:xfrm>
          <a:prstGeom prst="rect">
            <a:avLst/>
          </a:prstGeom>
        </p:spPr>
        <p:txBody>
          <a:bodyPr wrap="square">
            <a:spAutoFit/>
          </a:bodyPr>
          <a:lstStyle/>
          <a:p>
            <a:pPr algn="just"/>
            <a:r>
              <a:rPr lang="en-US" sz="1600" dirty="0" smtClean="0"/>
              <a:t>where T is the absolute temperature (K) and the speed at 273.15 (0</a:t>
            </a:r>
            <a:r>
              <a:rPr lang="en-US" sz="1600" dirty="0" smtClean="0">
                <a:latin typeface="Univers 57 Condensed"/>
              </a:rPr>
              <a:t>°</a:t>
            </a:r>
            <a:r>
              <a:rPr lang="en-US" sz="1600" dirty="0" smtClean="0"/>
              <a:t>C) is 331.5 m/s.</a:t>
            </a:r>
            <a:endParaRPr lang="en-US" sz="1600" dirty="0"/>
          </a:p>
        </p:txBody>
      </p:sp>
      <p:sp>
        <p:nvSpPr>
          <p:cNvPr id="10" name="Rectangle 9"/>
          <p:cNvSpPr/>
          <p:nvPr/>
        </p:nvSpPr>
        <p:spPr>
          <a:xfrm>
            <a:off x="0" y="4363363"/>
            <a:ext cx="9144000" cy="923330"/>
          </a:xfrm>
          <a:prstGeom prst="rect">
            <a:avLst/>
          </a:prstGeom>
        </p:spPr>
        <p:txBody>
          <a:bodyPr wrap="square">
            <a:spAutoFit/>
          </a:bodyPr>
          <a:lstStyle/>
          <a:p>
            <a:r>
              <a:rPr lang="en-US" dirty="0" smtClean="0"/>
              <a:t>The speed of sound in water is also temperature dependent, and this dependency can be used to measure temperature. In seawater the speed of sound depends on depth as well as salinity. Disregarding salinity and depth, </a:t>
            </a:r>
            <a:endParaRPr lang="en-US" dirty="0"/>
          </a:p>
        </p:txBody>
      </p:sp>
      <p:pic>
        <p:nvPicPr>
          <p:cNvPr id="7171" name="Picture 3"/>
          <p:cNvPicPr>
            <a:picLocks noChangeAspect="1" noChangeArrowheads="1"/>
          </p:cNvPicPr>
          <p:nvPr/>
        </p:nvPicPr>
        <p:blipFill>
          <a:blip r:embed="rId3" cstate="print"/>
          <a:srcRect/>
          <a:stretch>
            <a:fillRect/>
          </a:stretch>
        </p:blipFill>
        <p:spPr bwMode="auto">
          <a:xfrm>
            <a:off x="923925" y="5360412"/>
            <a:ext cx="7296150" cy="1019175"/>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2627784" y="6396335"/>
            <a:ext cx="5796136" cy="523220"/>
          </a:xfrm>
          <a:prstGeom prst="rect">
            <a:avLst/>
          </a:prstGeom>
        </p:spPr>
        <p:txBody>
          <a:bodyPr wrap="square">
            <a:spAutoFit/>
          </a:bodyPr>
          <a:lstStyle/>
          <a:p>
            <a:pPr algn="just"/>
            <a:r>
              <a:rPr lang="en-US" sz="1400" dirty="0" smtClean="0"/>
              <a:t>where </a:t>
            </a:r>
            <a:r>
              <a:rPr lang="el-GR" sz="1400" dirty="0" smtClean="0"/>
              <a:t>α</a:t>
            </a:r>
            <a:r>
              <a:rPr lang="en-US" sz="1400" dirty="0" smtClean="0"/>
              <a:t> = 1449 m/s is the speed of sound in water at 0</a:t>
            </a:r>
            <a:r>
              <a:rPr lang="en-US" sz="1400" dirty="0" smtClean="0">
                <a:latin typeface="Univers 57 Condensed"/>
              </a:rPr>
              <a:t>°</a:t>
            </a:r>
            <a:r>
              <a:rPr lang="en-US" sz="1400" dirty="0" smtClean="0"/>
              <a:t>C and T is given in degrees Celsius.</a:t>
            </a:r>
            <a:endParaRPr lang="en-US"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5" name="Rectangle 4"/>
          <p:cNvSpPr/>
          <p:nvPr/>
        </p:nvSpPr>
        <p:spPr>
          <a:xfrm>
            <a:off x="31030" y="476672"/>
            <a:ext cx="102303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Details</a:t>
            </a:r>
            <a:endParaRPr lang="en-US" sz="2000" dirty="0"/>
          </a:p>
        </p:txBody>
      </p:sp>
      <p:sp>
        <p:nvSpPr>
          <p:cNvPr id="6" name="Rectangle 5"/>
          <p:cNvSpPr/>
          <p:nvPr/>
        </p:nvSpPr>
        <p:spPr>
          <a:xfrm>
            <a:off x="70992" y="1124744"/>
            <a:ext cx="9073008" cy="3785652"/>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marL="465138" indent="-465138" algn="just">
              <a:buFont typeface="Wingdings" pitchFamily="2" charset="2"/>
              <a:buChar char="ü"/>
            </a:pPr>
            <a:r>
              <a:rPr lang="en-US" sz="2000" dirty="0" smtClean="0"/>
              <a:t>The general idea is that the temperature being sensed changes a physical property such as length, pressure, volume, etc. </a:t>
            </a:r>
          </a:p>
          <a:p>
            <a:pPr marL="465138" indent="-465138" algn="just">
              <a:buFont typeface="Wingdings" pitchFamily="2" charset="2"/>
              <a:buChar char="ü"/>
            </a:pPr>
            <a:r>
              <a:rPr lang="en-US" sz="2000" dirty="0" smtClean="0"/>
              <a:t>These properties then serve to measure the temperature and often perform actuation.</a:t>
            </a:r>
          </a:p>
          <a:p>
            <a:pPr marL="465138" indent="-465138" algn="just">
              <a:buFont typeface="Wingdings" pitchFamily="2" charset="2"/>
              <a:buChar char="ü"/>
            </a:pPr>
            <a:r>
              <a:rPr lang="en-US" sz="2000" dirty="0" smtClean="0"/>
              <a:t>Common examples are the change in length of a metal or the volume of a gas. </a:t>
            </a:r>
          </a:p>
          <a:p>
            <a:pPr marL="465138" indent="-465138" algn="just">
              <a:buFont typeface="Wingdings" pitchFamily="2" charset="2"/>
              <a:buChar char="ü"/>
            </a:pPr>
            <a:r>
              <a:rPr lang="en-US" sz="2000" dirty="0" smtClean="0"/>
              <a:t>Another is the glass thermometer in which the height of a capillary column of fluid (mercury or alcohol) indicates the temperature through expansion of the fluid. </a:t>
            </a:r>
          </a:p>
          <a:p>
            <a:pPr marL="465138" indent="-465138" algn="just">
              <a:buFont typeface="Wingdings" pitchFamily="2" charset="2"/>
              <a:buChar char="ü"/>
            </a:pPr>
            <a:r>
              <a:rPr lang="en-US" sz="2000" dirty="0" smtClean="0"/>
              <a:t>Many of these types of sensors also feature a direct reading of temperature without the need for an intermediary processing stage and typically require no external power.</a:t>
            </a:r>
            <a:endParaRPr lang="en-US" sz="20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5" name="Rectangle 4"/>
          <p:cNvSpPr/>
          <p:nvPr/>
        </p:nvSpPr>
        <p:spPr>
          <a:xfrm>
            <a:off x="31030" y="476672"/>
            <a:ext cx="1502334"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Gas Sensor</a:t>
            </a:r>
            <a:endParaRPr lang="en-US" sz="2000" dirty="0"/>
          </a:p>
        </p:txBody>
      </p:sp>
      <p:sp>
        <p:nvSpPr>
          <p:cNvPr id="6" name="Rectangle 5"/>
          <p:cNvSpPr/>
          <p:nvPr/>
        </p:nvSpPr>
        <p:spPr>
          <a:xfrm>
            <a:off x="70992" y="1124744"/>
            <a:ext cx="9073008" cy="132343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65138" indent="-465138" algn="just">
              <a:buFont typeface="Wingdings" pitchFamily="2" charset="2"/>
              <a:buChar char="ü"/>
            </a:pPr>
            <a:r>
              <a:rPr lang="en-US" sz="2000" dirty="0" smtClean="0"/>
              <a:t>A simple example of a sensor based on the expansion of gas (or an expandable fluid such as alcohol) is shown in Figure 3.22. </a:t>
            </a:r>
          </a:p>
          <a:p>
            <a:pPr marL="465138" indent="-465138" algn="just">
              <a:buFont typeface="Wingdings" pitchFamily="2" charset="2"/>
              <a:buChar char="ü"/>
            </a:pPr>
            <a:r>
              <a:rPr lang="en-US" sz="2000" dirty="0" smtClean="0"/>
              <a:t>The volume of the gas, and therefore the position of the piston is directly proportional to the temperature being measured.</a:t>
            </a:r>
            <a:endParaRPr lang="en-US" sz="2000" dirty="0"/>
          </a:p>
        </p:txBody>
      </p:sp>
      <p:sp>
        <p:nvSpPr>
          <p:cNvPr id="7" name="Rectangle 6"/>
          <p:cNvSpPr/>
          <p:nvPr/>
        </p:nvSpPr>
        <p:spPr>
          <a:xfrm>
            <a:off x="0" y="5086925"/>
            <a:ext cx="8892480"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smtClean="0"/>
              <a:t>The volume expands based on the volume expansion coefficient of the medium, </a:t>
            </a:r>
            <a:r>
              <a:rPr lang="el-GR" dirty="0" smtClean="0"/>
              <a:t>β</a:t>
            </a:r>
            <a:r>
              <a:rPr lang="en-US" dirty="0" smtClean="0"/>
              <a:t>.</a:t>
            </a:r>
          </a:p>
          <a:p>
            <a:r>
              <a:rPr lang="en-US" dirty="0" smtClean="0"/>
              <a:t>The change in volume due to the change in temperature is</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3252788" y="5775920"/>
            <a:ext cx="2638425" cy="533400"/>
          </a:xfrm>
          <a:prstGeom prst="rect">
            <a:avLst/>
          </a:prstGeom>
          <a:ln>
            <a:noFill/>
          </a:ln>
          <a:effectLst>
            <a:outerShdw blurRad="292100" dist="139700" dir="2700000" algn="tl" rotWithShape="0">
              <a:srgbClr val="333333">
                <a:alpha val="65000"/>
              </a:srgbClr>
            </a:outerShdw>
          </a:effectLst>
        </p:spPr>
      </p:pic>
      <p:pic>
        <p:nvPicPr>
          <p:cNvPr id="8195" name="Picture 3"/>
          <p:cNvPicPr>
            <a:picLocks noChangeAspect="1" noChangeArrowheads="1"/>
          </p:cNvPicPr>
          <p:nvPr/>
        </p:nvPicPr>
        <p:blipFill>
          <a:blip r:embed="rId3" cstate="print"/>
          <a:srcRect/>
          <a:stretch>
            <a:fillRect/>
          </a:stretch>
        </p:blipFill>
        <p:spPr bwMode="auto">
          <a:xfrm>
            <a:off x="758130" y="6371034"/>
            <a:ext cx="8134350" cy="51435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947738" y="2566020"/>
            <a:ext cx="7248525" cy="1943100"/>
          </a:xfrm>
          <a:prstGeom prst="rect">
            <a:avLst/>
          </a:prstGeom>
          <a:noFill/>
          <a:ln w="9525">
            <a:noFill/>
            <a:miter lim="800000"/>
            <a:headEnd/>
            <a:tailEnd/>
          </a:ln>
        </p:spPr>
      </p:pic>
      <p:sp>
        <p:nvSpPr>
          <p:cNvPr id="11" name="Rectangle 10"/>
          <p:cNvSpPr/>
          <p:nvPr/>
        </p:nvSpPr>
        <p:spPr>
          <a:xfrm>
            <a:off x="467544" y="4377878"/>
            <a:ext cx="8388424"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b="1" dirty="0" smtClean="0"/>
              <a:t>Temperature sensing based on expansion of gases (or liquids). The piston may be replaced with a diaphragm.</a:t>
            </a:r>
            <a:endParaRPr lang="en-US" b="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5" name="Rectangle 4"/>
          <p:cNvSpPr/>
          <p:nvPr/>
        </p:nvSpPr>
        <p:spPr>
          <a:xfrm>
            <a:off x="31030" y="476672"/>
            <a:ext cx="1502334"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Gas Sensor</a:t>
            </a:r>
            <a:endParaRPr lang="en-US" sz="2000" dirty="0"/>
          </a:p>
        </p:txBody>
      </p:sp>
      <p:sp>
        <p:nvSpPr>
          <p:cNvPr id="6" name="Rectangle 5"/>
          <p:cNvSpPr/>
          <p:nvPr/>
        </p:nvSpPr>
        <p:spPr>
          <a:xfrm>
            <a:off x="0" y="1124744"/>
            <a:ext cx="7164288" cy="369332"/>
          </a:xfrm>
          <a:prstGeom prst="rect">
            <a:avLst/>
          </a:prstGeom>
        </p:spPr>
        <p:txBody>
          <a:bodyPr wrap="square">
            <a:spAutoFit/>
          </a:bodyPr>
          <a:lstStyle/>
          <a:p>
            <a:r>
              <a:rPr lang="en-US" dirty="0" smtClean="0"/>
              <a:t>The volume of a material at a temperature </a:t>
            </a:r>
            <a:r>
              <a:rPr lang="en-US" i="1" dirty="0" smtClean="0"/>
              <a:t>T </a:t>
            </a:r>
            <a:r>
              <a:rPr lang="en-US" dirty="0" smtClean="0"/>
              <a:t>is then calculated </a:t>
            </a:r>
            <a:r>
              <a:rPr lang="en-US" dirty="0" smtClean="0"/>
              <a:t>as</a:t>
            </a:r>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2123728" y="1628800"/>
            <a:ext cx="2964929" cy="709913"/>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a:off x="1428750" y="2348880"/>
            <a:ext cx="7715250" cy="276225"/>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1" y="3114675"/>
            <a:ext cx="9144001" cy="628650"/>
          </a:xfrm>
          <a:prstGeom prst="rect">
            <a:avLst/>
          </a:prstGeom>
          <a:noFill/>
          <a:ln w="9525">
            <a:noFill/>
            <a:miter lim="800000"/>
            <a:headEnd/>
            <a:tailEnd/>
          </a:ln>
        </p:spPr>
      </p:pic>
      <p:pic>
        <p:nvPicPr>
          <p:cNvPr id="1031" name="Picture 7"/>
          <p:cNvPicPr>
            <a:picLocks noChangeAspect="1" noChangeArrowheads="1"/>
          </p:cNvPicPr>
          <p:nvPr/>
        </p:nvPicPr>
        <p:blipFill>
          <a:blip r:embed="rId5" cstate="print"/>
          <a:srcRect/>
          <a:stretch>
            <a:fillRect/>
          </a:stretch>
        </p:blipFill>
        <p:spPr bwMode="auto">
          <a:xfrm>
            <a:off x="2915816" y="3861048"/>
            <a:ext cx="962025" cy="733425"/>
          </a:xfrm>
          <a:prstGeom prst="rect">
            <a:avLst/>
          </a:prstGeom>
          <a:noFill/>
          <a:ln w="9525">
            <a:noFill/>
            <a:miter lim="800000"/>
            <a:headEnd/>
            <a:tailEnd/>
          </a:ln>
        </p:spPr>
      </p:pic>
      <p:pic>
        <p:nvPicPr>
          <p:cNvPr id="1032" name="Picture 8"/>
          <p:cNvPicPr>
            <a:picLocks noChangeAspect="1" noChangeArrowheads="1"/>
          </p:cNvPicPr>
          <p:nvPr/>
        </p:nvPicPr>
        <p:blipFill>
          <a:blip r:embed="rId6" cstate="print"/>
          <a:srcRect/>
          <a:stretch>
            <a:fillRect/>
          </a:stretch>
        </p:blipFill>
        <p:spPr bwMode="auto">
          <a:xfrm>
            <a:off x="0" y="4653136"/>
            <a:ext cx="6248400" cy="352425"/>
          </a:xfrm>
          <a:prstGeom prst="rect">
            <a:avLst/>
          </a:prstGeom>
          <a:noFill/>
          <a:ln w="9525">
            <a:noFill/>
            <a:miter lim="800000"/>
            <a:headEnd/>
            <a:tailEnd/>
          </a:ln>
        </p:spPr>
      </p:pic>
      <p:pic>
        <p:nvPicPr>
          <p:cNvPr id="1033" name="Picture 9"/>
          <p:cNvPicPr>
            <a:picLocks noChangeAspect="1" noChangeArrowheads="1"/>
          </p:cNvPicPr>
          <p:nvPr/>
        </p:nvPicPr>
        <p:blipFill>
          <a:blip r:embed="rId7" cstate="print"/>
          <a:srcRect/>
          <a:stretch>
            <a:fillRect/>
          </a:stretch>
        </p:blipFill>
        <p:spPr bwMode="auto">
          <a:xfrm>
            <a:off x="6372200" y="4437112"/>
            <a:ext cx="952500" cy="619125"/>
          </a:xfrm>
          <a:prstGeom prst="rect">
            <a:avLst/>
          </a:prstGeom>
          <a:noFill/>
          <a:ln w="9525">
            <a:noFill/>
            <a:miter lim="800000"/>
            <a:headEnd/>
            <a:tailEnd/>
          </a:ln>
        </p:spPr>
      </p:pic>
      <p:pic>
        <p:nvPicPr>
          <p:cNvPr id="1034" name="Picture 10"/>
          <p:cNvPicPr>
            <a:picLocks noChangeAspect="1" noChangeArrowheads="1"/>
          </p:cNvPicPr>
          <p:nvPr/>
        </p:nvPicPr>
        <p:blipFill>
          <a:blip r:embed="rId8" cstate="print"/>
          <a:srcRect/>
          <a:stretch>
            <a:fillRect/>
          </a:stretch>
        </p:blipFill>
        <p:spPr bwMode="auto">
          <a:xfrm>
            <a:off x="0" y="5373216"/>
            <a:ext cx="7077075" cy="323850"/>
          </a:xfrm>
          <a:prstGeom prst="rect">
            <a:avLst/>
          </a:prstGeom>
          <a:noFill/>
          <a:ln w="9525">
            <a:noFill/>
            <a:miter lim="800000"/>
            <a:headEnd/>
            <a:tailEnd/>
          </a:ln>
        </p:spPr>
      </p:pic>
      <p:pic>
        <p:nvPicPr>
          <p:cNvPr id="1035" name="Picture 11"/>
          <p:cNvPicPr>
            <a:picLocks noChangeAspect="1" noChangeArrowheads="1"/>
          </p:cNvPicPr>
          <p:nvPr/>
        </p:nvPicPr>
        <p:blipFill>
          <a:blip r:embed="rId9" cstate="print"/>
          <a:srcRect/>
          <a:stretch>
            <a:fillRect/>
          </a:stretch>
        </p:blipFill>
        <p:spPr bwMode="auto">
          <a:xfrm>
            <a:off x="3923928" y="5733257"/>
            <a:ext cx="1694309" cy="482834"/>
          </a:xfrm>
          <a:prstGeom prst="rect">
            <a:avLst/>
          </a:prstGeom>
          <a:noFill/>
          <a:ln w="9525">
            <a:noFill/>
            <a:miter lim="800000"/>
            <a:headEnd/>
            <a:tailEnd/>
          </a:ln>
        </p:spPr>
      </p:pic>
      <p:pic>
        <p:nvPicPr>
          <p:cNvPr id="1036" name="Picture 12"/>
          <p:cNvPicPr>
            <a:picLocks noChangeAspect="1" noChangeArrowheads="1"/>
          </p:cNvPicPr>
          <p:nvPr/>
        </p:nvPicPr>
        <p:blipFill>
          <a:blip r:embed="rId10" cstate="print"/>
          <a:srcRect/>
          <a:stretch>
            <a:fillRect/>
          </a:stretch>
        </p:blipFill>
        <p:spPr bwMode="auto">
          <a:xfrm>
            <a:off x="971600" y="6189892"/>
            <a:ext cx="7470676" cy="668108"/>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543050" y="923925"/>
            <a:ext cx="6057900" cy="5010150"/>
          </a:xfrm>
          <a:prstGeom prst="rect">
            <a:avLst/>
          </a:prstGeom>
          <a:noFill/>
          <a:ln w="9525">
            <a:noFill/>
            <a:miter lim="800000"/>
            <a:headEnd/>
            <a:tailEnd/>
          </a:ln>
        </p:spPr>
      </p:pic>
      <p:sp>
        <p:nvSpPr>
          <p:cNvPr id="5" name="Rectangle 4"/>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6" name="Rectangle 5"/>
          <p:cNvSpPr/>
          <p:nvPr/>
        </p:nvSpPr>
        <p:spPr>
          <a:xfrm>
            <a:off x="31030" y="476672"/>
            <a:ext cx="1502334"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Gas Sensor</a:t>
            </a:r>
            <a:endParaRPr lang="en-US" sz="20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3" name="Rectangle 2"/>
          <p:cNvSpPr/>
          <p:nvPr/>
        </p:nvSpPr>
        <p:spPr>
          <a:xfrm>
            <a:off x="31030" y="476672"/>
            <a:ext cx="1502334"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Gas Sensor</a:t>
            </a:r>
            <a:endParaRPr lang="en-US" sz="2000" dirty="0"/>
          </a:p>
        </p:txBody>
      </p:sp>
      <p:sp>
        <p:nvSpPr>
          <p:cNvPr id="4" name="Rectangle 3"/>
          <p:cNvSpPr/>
          <p:nvPr/>
        </p:nvSpPr>
        <p:spPr>
          <a:xfrm>
            <a:off x="575048" y="3861048"/>
            <a:ext cx="8568952"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latin typeface="Times New Roman" pitchFamily="18" charset="0"/>
                <a:cs typeface="Times New Roman" pitchFamily="18" charset="0"/>
              </a:rPr>
              <a:t>The position of the piston (Figure 3.22) is sensed in any of a number of ways.</a:t>
            </a:r>
          </a:p>
          <a:p>
            <a:pPr marL="342900" indent="-342900">
              <a:buFont typeface="+mj-lt"/>
              <a:buAutoNum type="arabicPeriod"/>
            </a:pPr>
            <a:r>
              <a:rPr lang="en-US" dirty="0" smtClean="0">
                <a:latin typeface="Times New Roman" pitchFamily="18" charset="0"/>
                <a:cs typeface="Times New Roman" pitchFamily="18" charset="0"/>
              </a:rPr>
              <a:t>Drive a </a:t>
            </a:r>
            <a:r>
              <a:rPr lang="en-US" b="1" dirty="0" smtClean="0">
                <a:latin typeface="Times New Roman" pitchFamily="18" charset="0"/>
                <a:cs typeface="Times New Roman" pitchFamily="18" charset="0"/>
              </a:rPr>
              <a:t>potentiometer</a:t>
            </a:r>
            <a:r>
              <a:rPr lang="en-US" dirty="0" smtClean="0">
                <a:latin typeface="Times New Roman" pitchFamily="18" charset="0"/>
                <a:cs typeface="Times New Roman" pitchFamily="18" charset="0"/>
              </a:rPr>
              <a:t> and the resistance is then a measure of temperature.</a:t>
            </a:r>
          </a:p>
          <a:p>
            <a:pPr marL="342900" indent="-342900">
              <a:buFont typeface="+mj-lt"/>
              <a:buAutoNum type="arabicPeriod"/>
            </a:pPr>
            <a:r>
              <a:rPr lang="en-US" dirty="0" smtClean="0">
                <a:latin typeface="Times New Roman" pitchFamily="18" charset="0"/>
                <a:cs typeface="Times New Roman" pitchFamily="18" charset="0"/>
              </a:rPr>
              <a:t>Have a </a:t>
            </a:r>
            <a:r>
              <a:rPr lang="en-US" b="1" dirty="0" smtClean="0">
                <a:latin typeface="Times New Roman" pitchFamily="18" charset="0"/>
                <a:cs typeface="Times New Roman" pitchFamily="18" charset="0"/>
              </a:rPr>
              <a:t>mirror </a:t>
            </a:r>
            <a:r>
              <a:rPr lang="en-US" dirty="0" smtClean="0">
                <a:latin typeface="Times New Roman" pitchFamily="18" charset="0"/>
                <a:cs typeface="Times New Roman" pitchFamily="18" charset="0"/>
              </a:rPr>
              <a:t>connected to it that tilts with the increase in pressure</a:t>
            </a:r>
          </a:p>
          <a:p>
            <a:pPr marL="342900" indent="-342900">
              <a:buFont typeface="+mj-lt"/>
              <a:buAutoNum type="arabicPeriod"/>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light beam </a:t>
            </a:r>
            <a:r>
              <a:rPr lang="en-US" dirty="0" smtClean="0">
                <a:latin typeface="Times New Roman" pitchFamily="18" charset="0"/>
                <a:cs typeface="Times New Roman" pitchFamily="18" charset="0"/>
              </a:rPr>
              <a:t>is then deflected accordingly,</a:t>
            </a:r>
          </a:p>
          <a:p>
            <a:pPr marL="342900" indent="-342900">
              <a:buFont typeface="+mj-lt"/>
              <a:buAutoNum type="arabicPeriod"/>
            </a:pPr>
            <a:r>
              <a:rPr lang="en-US" dirty="0" smtClean="0">
                <a:latin typeface="Times New Roman" pitchFamily="18" charset="0"/>
                <a:cs typeface="Times New Roman" pitchFamily="18" charset="0"/>
              </a:rPr>
              <a:t>One can measure the </a:t>
            </a:r>
            <a:r>
              <a:rPr lang="en-US" b="1" dirty="0" smtClean="0">
                <a:latin typeface="Times New Roman" pitchFamily="18" charset="0"/>
                <a:cs typeface="Times New Roman" pitchFamily="18" charset="0"/>
              </a:rPr>
              <a:t>strain in a diaphragm </a:t>
            </a:r>
            <a:r>
              <a:rPr lang="en-US" dirty="0" smtClean="0">
                <a:latin typeface="Times New Roman" pitchFamily="18" charset="0"/>
                <a:cs typeface="Times New Roman" pitchFamily="18" charset="0"/>
              </a:rPr>
              <a:t>to get the temperature.</a:t>
            </a:r>
          </a:p>
          <a:p>
            <a:pPr marL="342900" indent="-342900">
              <a:buFont typeface="+mj-lt"/>
              <a:buAutoNum type="arabicPeriod"/>
            </a:pPr>
            <a:r>
              <a:rPr lang="en-US" dirty="0" smtClean="0">
                <a:latin typeface="Times New Roman" pitchFamily="18" charset="0"/>
                <a:cs typeface="Times New Roman" pitchFamily="18" charset="0"/>
              </a:rPr>
              <a:t>It may even drive a </a:t>
            </a:r>
            <a:r>
              <a:rPr lang="en-US" b="1" dirty="0" smtClean="0">
                <a:latin typeface="Times New Roman" pitchFamily="18" charset="0"/>
                <a:cs typeface="Times New Roman" pitchFamily="18" charset="0"/>
              </a:rPr>
              <a:t>needle directly to indicate temperature </a:t>
            </a:r>
            <a:r>
              <a:rPr lang="en-US" dirty="0" smtClean="0">
                <a:latin typeface="Times New Roman" pitchFamily="18" charset="0"/>
                <a:cs typeface="Times New Roman" pitchFamily="18" charset="0"/>
              </a:rPr>
              <a:t>on a scale.</a:t>
            </a:r>
          </a:p>
          <a:p>
            <a:pPr marL="342900" indent="-342900">
              <a:buFont typeface="+mj-lt"/>
              <a:buAutoNum type="arabicPeriod"/>
            </a:pPr>
            <a:r>
              <a:rPr lang="en-US" dirty="0" smtClean="0">
                <a:latin typeface="Times New Roman" pitchFamily="18" charset="0"/>
                <a:cs typeface="Times New Roman" pitchFamily="18" charset="0"/>
              </a:rPr>
              <a:t>In Figure 3.22, the temperature is sensed using strain gauges that measure the strain in the cantilever beam</a:t>
            </a:r>
            <a:endParaRPr lang="en-US" dirty="0">
              <a:latin typeface="Times New Roman" pitchFamily="18" charset="0"/>
              <a:cs typeface="Times New Roman" pitchFamily="18" charset="0"/>
            </a:endParaRPr>
          </a:p>
        </p:txBody>
      </p:sp>
      <p:pic>
        <p:nvPicPr>
          <p:cNvPr id="5" name="Picture 4"/>
          <p:cNvPicPr>
            <a:picLocks noChangeAspect="1" noChangeArrowheads="1"/>
          </p:cNvPicPr>
          <p:nvPr/>
        </p:nvPicPr>
        <p:blipFill>
          <a:blip r:embed="rId2" cstate="print"/>
          <a:srcRect/>
          <a:stretch>
            <a:fillRect/>
          </a:stretch>
        </p:blipFill>
        <p:spPr bwMode="auto">
          <a:xfrm>
            <a:off x="827584" y="1340768"/>
            <a:ext cx="7248525" cy="1943100"/>
          </a:xfrm>
          <a:prstGeom prst="rect">
            <a:avLst/>
          </a:prstGeom>
          <a:noFill/>
          <a:ln w="9525">
            <a:noFill/>
            <a:miter lim="800000"/>
            <a:headEnd/>
            <a:tailEnd/>
          </a:ln>
        </p:spPr>
      </p:pic>
      <p:sp>
        <p:nvSpPr>
          <p:cNvPr id="6" name="Rectangle 5"/>
          <p:cNvSpPr/>
          <p:nvPr/>
        </p:nvSpPr>
        <p:spPr>
          <a:xfrm>
            <a:off x="3947470" y="3244334"/>
            <a:ext cx="1296189" cy="369332"/>
          </a:xfrm>
          <a:prstGeom prst="rect">
            <a:avLst/>
          </a:prstGeom>
        </p:spPr>
        <p:txBody>
          <a:bodyPr wrap="none">
            <a:spAutoFit/>
          </a:bodyPr>
          <a:lstStyle/>
          <a:p>
            <a:r>
              <a:rPr lang="en-US" b="1" dirty="0" smtClean="0">
                <a:latin typeface="Times New Roman" pitchFamily="18" charset="0"/>
                <a:cs typeface="Times New Roman" pitchFamily="18" charset="0"/>
              </a:rPr>
              <a:t>Figure 3.22</a:t>
            </a:r>
            <a:endParaRPr lang="en-US" b="1"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5" name="Rectangle 4"/>
          <p:cNvSpPr/>
          <p:nvPr/>
        </p:nvSpPr>
        <p:spPr>
          <a:xfrm>
            <a:off x="31030" y="476672"/>
            <a:ext cx="2307042"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err="1" smtClean="0"/>
              <a:t>Golay</a:t>
            </a:r>
            <a:r>
              <a:rPr lang="en-US" sz="2000" b="1" dirty="0" smtClean="0"/>
              <a:t> Cell Sensor</a:t>
            </a:r>
            <a:endParaRPr lang="en-US" sz="2000" b="1" dirty="0"/>
          </a:p>
        </p:txBody>
      </p:sp>
      <p:pic>
        <p:nvPicPr>
          <p:cNvPr id="1026" name="Picture 2"/>
          <p:cNvPicPr>
            <a:picLocks noChangeAspect="1" noChangeArrowheads="1"/>
          </p:cNvPicPr>
          <p:nvPr/>
        </p:nvPicPr>
        <p:blipFill>
          <a:blip r:embed="rId2" cstate="print"/>
          <a:srcRect/>
          <a:stretch>
            <a:fillRect/>
          </a:stretch>
        </p:blipFill>
        <p:spPr bwMode="auto">
          <a:xfrm>
            <a:off x="11035" y="1196752"/>
            <a:ext cx="4993013" cy="2664296"/>
          </a:xfrm>
          <a:prstGeom prst="rect">
            <a:avLst/>
          </a:prstGeom>
          <a:noFill/>
          <a:ln w="9525">
            <a:noFill/>
            <a:miter lim="800000"/>
            <a:headEnd/>
            <a:tailEnd/>
          </a:ln>
        </p:spPr>
      </p:pic>
      <p:sp>
        <p:nvSpPr>
          <p:cNvPr id="7" name="Rectangle 6"/>
          <p:cNvSpPr/>
          <p:nvPr/>
        </p:nvSpPr>
        <p:spPr>
          <a:xfrm>
            <a:off x="4896544" y="836712"/>
            <a:ext cx="4211960" cy="3970318"/>
          </a:xfrm>
          <a:prstGeom prst="rect">
            <a:avLst/>
          </a:prstGeom>
          <a:solidFill>
            <a:schemeClr val="accent3">
              <a:lumMod val="20000"/>
              <a:lumOff val="80000"/>
            </a:schemeClr>
          </a:solidFill>
          <a:ln>
            <a:solidFill>
              <a:srgbClr val="00B050"/>
            </a:solidFill>
          </a:ln>
        </p:spPr>
        <p:txBody>
          <a:bodyPr wrap="square">
            <a:spAutoFit/>
          </a:bodyPr>
          <a:lstStyle/>
          <a:p>
            <a:pPr marL="465138" indent="-465138" algn="just">
              <a:buFont typeface="Wingdings" pitchFamily="2" charset="2"/>
              <a:buChar char="Ø"/>
            </a:pPr>
            <a:r>
              <a:rPr lang="en-US" dirty="0" smtClean="0"/>
              <a:t>A very sensitive implementation of this sensor is shown in </a:t>
            </a:r>
            <a:r>
              <a:rPr lang="en-US" b="1" dirty="0" smtClean="0"/>
              <a:t>Figure. </a:t>
            </a:r>
            <a:r>
              <a:rPr lang="en-US" dirty="0" smtClean="0"/>
              <a:t>This sensor is called a </a:t>
            </a:r>
            <a:r>
              <a:rPr lang="en-US" b="1" dirty="0" err="1" smtClean="0"/>
              <a:t>Golay</a:t>
            </a:r>
            <a:r>
              <a:rPr lang="en-US" b="1" dirty="0" smtClean="0"/>
              <a:t> cell </a:t>
            </a:r>
            <a:r>
              <a:rPr lang="en-US" dirty="0" smtClean="0"/>
              <a:t>(sometimes also called a </a:t>
            </a:r>
            <a:r>
              <a:rPr lang="en-US" b="1" dirty="0" err="1" smtClean="0"/>
              <a:t>thermopneumatic</a:t>
            </a:r>
            <a:r>
              <a:rPr lang="en-US" b="1" dirty="0" smtClean="0"/>
              <a:t> sensor</a:t>
            </a:r>
            <a:r>
              <a:rPr lang="en-US" dirty="0" smtClean="0"/>
              <a:t>). </a:t>
            </a:r>
          </a:p>
          <a:p>
            <a:pPr marL="465138" indent="-465138" algn="just">
              <a:buFont typeface="Wingdings" pitchFamily="2" charset="2"/>
              <a:buChar char="Ø"/>
            </a:pPr>
            <a:r>
              <a:rPr lang="en-US" dirty="0" smtClean="0"/>
              <a:t>The trapped gas (or liquid) expands the diaphragm and the position of the </a:t>
            </a:r>
            <a:r>
              <a:rPr lang="en-US" b="1" dirty="0" smtClean="0"/>
              <a:t>light beam </a:t>
            </a:r>
            <a:r>
              <a:rPr lang="en-US" dirty="0" smtClean="0"/>
              <a:t>indicates the temperature.</a:t>
            </a:r>
          </a:p>
          <a:p>
            <a:pPr marL="465138" indent="-465138" algn="just">
              <a:buFont typeface="Wingdings" pitchFamily="2" charset="2"/>
              <a:buChar char="Ø"/>
            </a:pPr>
            <a:r>
              <a:rPr lang="en-US" dirty="0" smtClean="0"/>
              <a:t>Although gases or liquids may be used, gases have lower heat capacities (require less energy to raise their temperature) and hence have better response times.</a:t>
            </a:r>
            <a:endParaRPr lang="en-US" dirty="0"/>
          </a:p>
        </p:txBody>
      </p:sp>
      <p:sp>
        <p:nvSpPr>
          <p:cNvPr id="8" name="Rectangle 7"/>
          <p:cNvSpPr/>
          <p:nvPr/>
        </p:nvSpPr>
        <p:spPr>
          <a:xfrm>
            <a:off x="0" y="3861048"/>
            <a:ext cx="482352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b="1" dirty="0" smtClean="0"/>
              <a:t>Figure: The </a:t>
            </a:r>
            <a:r>
              <a:rPr lang="en-US" b="1" dirty="0" err="1" smtClean="0"/>
              <a:t>Golay</a:t>
            </a:r>
            <a:r>
              <a:rPr lang="en-US" b="1" dirty="0" smtClean="0"/>
              <a:t> cell is a </a:t>
            </a:r>
            <a:r>
              <a:rPr lang="en-US" b="1" dirty="0" err="1" smtClean="0"/>
              <a:t>thermopneumatic</a:t>
            </a:r>
            <a:r>
              <a:rPr lang="en-US" b="1" dirty="0" smtClean="0"/>
              <a:t> sensor based on the expansion of gasses.</a:t>
            </a:r>
            <a:endParaRPr lang="en-US" b="1" dirty="0"/>
          </a:p>
        </p:txBody>
      </p:sp>
      <p:sp>
        <p:nvSpPr>
          <p:cNvPr id="9" name="Rectangle 8"/>
          <p:cNvSpPr/>
          <p:nvPr/>
        </p:nvSpPr>
        <p:spPr>
          <a:xfrm>
            <a:off x="971600" y="4904000"/>
            <a:ext cx="7488832" cy="1477328"/>
          </a:xfrm>
          <a:prstGeom prst="rect">
            <a:avLst/>
          </a:prstGeom>
          <a:solidFill>
            <a:schemeClr val="accent5">
              <a:lumMod val="40000"/>
              <a:lumOff val="60000"/>
            </a:schemeClr>
          </a:solidFill>
          <a:ln>
            <a:solidFill>
              <a:srgbClr val="00B050"/>
            </a:solidFill>
          </a:ln>
        </p:spPr>
        <p:txBody>
          <a:bodyPr wrap="square">
            <a:spAutoFit/>
          </a:bodyPr>
          <a:lstStyle/>
          <a:p>
            <a:pPr marL="465138" indent="-465138" algn="just">
              <a:buFont typeface="Wingdings" pitchFamily="2" charset="2"/>
              <a:buChar char="ü"/>
            </a:pPr>
            <a:r>
              <a:rPr lang="en-US" dirty="0" smtClean="0">
                <a:latin typeface="Times New Roman" pitchFamily="18" charset="0"/>
                <a:cs typeface="Times New Roman" pitchFamily="18" charset="0"/>
              </a:rPr>
              <a:t>The diameter must be </a:t>
            </a:r>
            <a:r>
              <a:rPr lang="en-US" b="1" dirty="0" smtClean="0">
                <a:latin typeface="Times New Roman" pitchFamily="18" charset="0"/>
                <a:cs typeface="Times New Roman" pitchFamily="18" charset="0"/>
              </a:rPr>
              <a:t>0.309 mm. </a:t>
            </a:r>
          </a:p>
          <a:p>
            <a:pPr marL="465138" indent="-465138" algn="just">
              <a:buFont typeface="Wingdings" pitchFamily="2" charset="2"/>
              <a:buChar char="ü"/>
            </a:pPr>
            <a:r>
              <a:rPr lang="en-US" dirty="0" smtClean="0">
                <a:latin typeface="Times New Roman" pitchFamily="18" charset="0"/>
                <a:cs typeface="Times New Roman" pitchFamily="18" charset="0"/>
              </a:rPr>
              <a:t>This is in fact a </a:t>
            </a:r>
            <a:r>
              <a:rPr lang="en-US" b="1" dirty="0" smtClean="0">
                <a:latin typeface="Times New Roman" pitchFamily="18" charset="0"/>
                <a:cs typeface="Times New Roman" pitchFamily="18" charset="0"/>
              </a:rPr>
              <a:t>capillary tube. </a:t>
            </a:r>
          </a:p>
          <a:p>
            <a:pPr marL="465138" indent="-465138" algn="just">
              <a:buFont typeface="Wingdings" pitchFamily="2" charset="2"/>
              <a:buChar char="ü"/>
            </a:pPr>
            <a:r>
              <a:rPr lang="en-US" dirty="0" smtClean="0">
                <a:latin typeface="Times New Roman" pitchFamily="18" charset="0"/>
                <a:cs typeface="Times New Roman" pitchFamily="18" charset="0"/>
              </a:rPr>
              <a:t>Because it is so thin, the </a:t>
            </a:r>
            <a:r>
              <a:rPr lang="en-US" b="1" dirty="0" smtClean="0">
                <a:latin typeface="Times New Roman" pitchFamily="18" charset="0"/>
                <a:cs typeface="Times New Roman" pitchFamily="18" charset="0"/>
              </a:rPr>
              <a:t>alcohol is dyed </a:t>
            </a:r>
            <a:r>
              <a:rPr lang="en-US" dirty="0" smtClean="0">
                <a:latin typeface="Times New Roman" pitchFamily="18" charset="0"/>
                <a:cs typeface="Times New Roman" pitchFamily="18" charset="0"/>
              </a:rPr>
              <a:t>(typically red or blue) and the tube is fitted with a cylindrical lens along its visible surface to facilitate reading of the temperature.</a:t>
            </a:r>
            <a:endParaRPr lang="en-US" dirty="0">
              <a:latin typeface="Times New Roman" pitchFamily="18" charset="0"/>
              <a:cs typeface="Times New Roman"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srcRect/>
          <a:stretch>
            <a:fillRect/>
          </a:stretch>
        </p:blipFill>
        <p:spPr bwMode="auto">
          <a:xfrm>
            <a:off x="4139952" y="4506453"/>
            <a:ext cx="4959041" cy="1946883"/>
          </a:xfrm>
          <a:prstGeom prst="rect">
            <a:avLst/>
          </a:prstGeom>
          <a:noFill/>
          <a:ln w="9525">
            <a:noFill/>
            <a:miter lim="800000"/>
            <a:headEnd/>
            <a:tailEnd/>
          </a:ln>
        </p:spPr>
      </p:pic>
      <p:sp>
        <p:nvSpPr>
          <p:cNvPr id="4" name="Rectangle 3"/>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5" name="Rectangle 4"/>
          <p:cNvSpPr/>
          <p:nvPr/>
        </p:nvSpPr>
        <p:spPr>
          <a:xfrm>
            <a:off x="31030" y="476672"/>
            <a:ext cx="3167855"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Metal Expansion - Sensor</a:t>
            </a:r>
            <a:endParaRPr lang="en-US" sz="2000" b="1" dirty="0"/>
          </a:p>
        </p:txBody>
      </p:sp>
      <p:sp>
        <p:nvSpPr>
          <p:cNvPr id="6" name="Rectangle 5"/>
          <p:cNvSpPr/>
          <p:nvPr/>
        </p:nvSpPr>
        <p:spPr>
          <a:xfrm>
            <a:off x="0" y="1124744"/>
            <a:ext cx="9144000" cy="646331"/>
          </a:xfrm>
          <a:prstGeom prst="rect">
            <a:avLst/>
          </a:prstGeom>
        </p:spPr>
        <p:txBody>
          <a:bodyPr wrap="square">
            <a:spAutoFit/>
          </a:bodyPr>
          <a:lstStyle/>
          <a:p>
            <a:pPr marL="465138" indent="-465138" algn="just">
              <a:buFont typeface="Wingdings" pitchFamily="2" charset="2"/>
              <a:buChar char="Ø"/>
            </a:pPr>
            <a:r>
              <a:rPr lang="en-US" dirty="0" smtClean="0">
                <a:latin typeface="Times New Roman" pitchFamily="18" charset="0"/>
                <a:cs typeface="Times New Roman" pitchFamily="18" charset="0"/>
              </a:rPr>
              <a:t>Some of the oldest temperature sensors are based on the thermal expansion of metals with temperature and constitute direct conversion of temperature into displacement.</a:t>
            </a: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cstate="print"/>
          <a:srcRect/>
          <a:stretch>
            <a:fillRect/>
          </a:stretch>
        </p:blipFill>
        <p:spPr bwMode="auto">
          <a:xfrm>
            <a:off x="539552" y="1916832"/>
            <a:ext cx="8153400" cy="5905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652713" y="2852936"/>
            <a:ext cx="3838575" cy="561975"/>
          </a:xfrm>
          <a:prstGeom prst="rect">
            <a:avLst/>
          </a:prstGeom>
          <a:noFill/>
          <a:ln w="9525">
            <a:solidFill>
              <a:srgbClr val="00B050"/>
            </a:solid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476250" y="3526904"/>
            <a:ext cx="8191500" cy="838200"/>
          </a:xfrm>
          <a:prstGeom prst="rect">
            <a:avLst/>
          </a:prstGeom>
          <a:noFill/>
          <a:ln w="9525">
            <a:solidFill>
              <a:schemeClr val="bg1"/>
            </a:solidFill>
            <a:miter lim="800000"/>
            <a:headEnd/>
            <a:tailEnd/>
          </a:ln>
        </p:spPr>
      </p:pic>
      <p:sp>
        <p:nvSpPr>
          <p:cNvPr id="10" name="Rectangle 9"/>
          <p:cNvSpPr/>
          <p:nvPr/>
        </p:nvSpPr>
        <p:spPr>
          <a:xfrm>
            <a:off x="179512" y="4859868"/>
            <a:ext cx="3897221" cy="369332"/>
          </a:xfrm>
          <a:prstGeom prst="rect">
            <a:avLst/>
          </a:prstGeom>
        </p:spPr>
        <p:txBody>
          <a:bodyPr wrap="none">
            <a:spAutoFit/>
          </a:bodyPr>
          <a:lstStyle/>
          <a:p>
            <a:r>
              <a:rPr lang="en-US" dirty="0" smtClean="0">
                <a:latin typeface="Times New Roman" pitchFamily="18" charset="0"/>
                <a:cs typeface="Times New Roman" pitchFamily="18" charset="0"/>
              </a:rPr>
              <a:t>There are two basic methods that can be</a:t>
            </a:r>
            <a:endParaRPr lang="en-US" dirty="0">
              <a:latin typeface="Times New Roman" pitchFamily="18" charset="0"/>
              <a:cs typeface="Times New Roman" pitchFamily="18" charset="0"/>
            </a:endParaRPr>
          </a:p>
        </p:txBody>
      </p:sp>
      <p:sp>
        <p:nvSpPr>
          <p:cNvPr id="11" name="Rectangle 10"/>
          <p:cNvSpPr/>
          <p:nvPr/>
        </p:nvSpPr>
        <p:spPr>
          <a:xfrm>
            <a:off x="35496" y="5336048"/>
            <a:ext cx="6390456"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gn="just">
              <a:buFont typeface="+mj-lt"/>
              <a:buAutoNum type="arabicPeriod"/>
            </a:pPr>
            <a:r>
              <a:rPr lang="en-US" dirty="0" smtClean="0"/>
              <a:t>It is a simple bar pushing against an indicator. An increase in temperature will move the arrow to read on a dial. </a:t>
            </a:r>
          </a:p>
          <a:p>
            <a:pPr marL="342900" indent="-342900" algn="just">
              <a:buFont typeface="+mj-lt"/>
              <a:buAutoNum type="arabicPeriod"/>
            </a:pPr>
            <a:r>
              <a:rPr lang="en-US" dirty="0" smtClean="0"/>
              <a:t>Alternative way is for the bar to rotate a potentiometer or to press against a pressure gauge.</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5" name="Rectangle 4"/>
          <p:cNvSpPr/>
          <p:nvPr/>
        </p:nvSpPr>
        <p:spPr>
          <a:xfrm>
            <a:off x="31030" y="476672"/>
            <a:ext cx="3167855"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Metal Expansion - Sensor</a:t>
            </a:r>
            <a:endParaRPr lang="en-US" sz="2000" b="1" dirty="0"/>
          </a:p>
        </p:txBody>
      </p:sp>
      <p:pic>
        <p:nvPicPr>
          <p:cNvPr id="3074" name="Picture 2"/>
          <p:cNvPicPr>
            <a:picLocks noChangeAspect="1" noChangeArrowheads="1"/>
          </p:cNvPicPr>
          <p:nvPr/>
        </p:nvPicPr>
        <p:blipFill>
          <a:blip r:embed="rId2" cstate="print"/>
          <a:srcRect/>
          <a:stretch>
            <a:fillRect/>
          </a:stretch>
        </p:blipFill>
        <p:spPr bwMode="auto">
          <a:xfrm>
            <a:off x="0" y="1052736"/>
            <a:ext cx="4131210" cy="3550518"/>
          </a:xfrm>
          <a:prstGeom prst="rect">
            <a:avLst/>
          </a:prstGeom>
          <a:noFill/>
          <a:ln w="9525">
            <a:noFill/>
            <a:miter lim="800000"/>
            <a:headEnd/>
            <a:tailEnd/>
          </a:ln>
        </p:spPr>
      </p:pic>
      <p:sp>
        <p:nvSpPr>
          <p:cNvPr id="7" name="Rectangle 6"/>
          <p:cNvSpPr/>
          <p:nvPr/>
        </p:nvSpPr>
        <p:spPr>
          <a:xfrm>
            <a:off x="4355976" y="908720"/>
            <a:ext cx="4572000" cy="3416320"/>
          </a:xfrm>
          <a:prstGeom prst="rect">
            <a:avLst/>
          </a:prstGeom>
          <a:solidFill>
            <a:schemeClr val="accent5">
              <a:lumMod val="40000"/>
              <a:lumOff val="60000"/>
            </a:schemeClr>
          </a:solidFill>
          <a:ln>
            <a:solidFill>
              <a:srgbClr val="0070C0"/>
            </a:solidFill>
          </a:ln>
        </p:spPr>
        <p:txBody>
          <a:bodyPr>
            <a:spAutoFit/>
          </a:bodyPr>
          <a:lstStyle/>
          <a:p>
            <a:pPr marL="404813" indent="-404813" algn="just">
              <a:buFont typeface="Wingdings" pitchFamily="2" charset="2"/>
              <a:buChar char="§"/>
            </a:pPr>
            <a:r>
              <a:rPr lang="en-US" dirty="0" smtClean="0"/>
              <a:t>Two metals with different expansion coefficients are </a:t>
            </a:r>
            <a:r>
              <a:rPr lang="en-US" b="1" dirty="0" smtClean="0"/>
              <a:t>bonded</a:t>
            </a:r>
            <a:r>
              <a:rPr lang="en-US" dirty="0" smtClean="0"/>
              <a:t> together.</a:t>
            </a:r>
          </a:p>
          <a:p>
            <a:pPr marL="404813" indent="-404813" algn="just">
              <a:buFont typeface="Wingdings" pitchFamily="2" charset="2"/>
              <a:buChar char="§"/>
            </a:pPr>
            <a:r>
              <a:rPr lang="en-US" dirty="0" smtClean="0"/>
              <a:t>Suppose that the layer on top has a higher </a:t>
            </a:r>
            <a:r>
              <a:rPr lang="en-US" b="1" dirty="0" smtClean="0"/>
              <a:t>coefficient</a:t>
            </a:r>
            <a:r>
              <a:rPr lang="en-US" dirty="0" smtClean="0"/>
              <a:t> than the layer on the bottom. </a:t>
            </a:r>
          </a:p>
          <a:p>
            <a:pPr marL="404813" indent="-404813" algn="just">
              <a:buFont typeface="Wingdings" pitchFamily="2" charset="2"/>
              <a:buChar char="§"/>
            </a:pPr>
            <a:r>
              <a:rPr lang="en-US" dirty="0" smtClean="0"/>
              <a:t>When the </a:t>
            </a:r>
            <a:r>
              <a:rPr lang="en-US" b="1" dirty="0" smtClean="0"/>
              <a:t>temperature is raised</a:t>
            </a:r>
            <a:r>
              <a:rPr lang="en-US" dirty="0" smtClean="0"/>
              <a:t>, the top layer will expand more and thus the tip will move </a:t>
            </a:r>
            <a:r>
              <a:rPr lang="en-US" b="1" dirty="0" smtClean="0"/>
              <a:t>downward</a:t>
            </a:r>
            <a:r>
              <a:rPr lang="en-US" dirty="0" smtClean="0"/>
              <a:t> (</a:t>
            </a:r>
            <a:r>
              <a:rPr lang="en-US" b="1" dirty="0" smtClean="0"/>
              <a:t>Figure 3.27b). </a:t>
            </a:r>
            <a:r>
              <a:rPr lang="en-US" dirty="0" smtClean="0"/>
              <a:t>If the </a:t>
            </a:r>
            <a:r>
              <a:rPr lang="en-US" b="1" dirty="0" smtClean="0"/>
              <a:t>temperature is lowered</a:t>
            </a:r>
            <a:r>
              <a:rPr lang="en-US" dirty="0" smtClean="0"/>
              <a:t>, the tip will move </a:t>
            </a:r>
            <a:r>
              <a:rPr lang="en-US" b="1" dirty="0" smtClean="0"/>
              <a:t>upward</a:t>
            </a:r>
            <a:r>
              <a:rPr lang="en-US" dirty="0" smtClean="0"/>
              <a:t>. </a:t>
            </a:r>
          </a:p>
          <a:p>
            <a:pPr marL="404813" indent="-404813" algn="just">
              <a:buFont typeface="Wingdings" pitchFamily="2" charset="2"/>
              <a:buChar char="§"/>
            </a:pPr>
            <a:r>
              <a:rPr lang="en-US" dirty="0" smtClean="0"/>
              <a:t>This may be used to move a dial or </a:t>
            </a:r>
            <a:r>
              <a:rPr lang="en-US" b="1" dirty="0" smtClean="0"/>
              <a:t>strain a gauge </a:t>
            </a:r>
            <a:r>
              <a:rPr lang="en-US" dirty="0" smtClean="0"/>
              <a:t>to measure the motion.</a:t>
            </a:r>
            <a:endParaRPr lang="en-US" dirty="0"/>
          </a:p>
        </p:txBody>
      </p:sp>
      <p:sp>
        <p:nvSpPr>
          <p:cNvPr id="8" name="Rectangle 7"/>
          <p:cNvSpPr/>
          <p:nvPr/>
        </p:nvSpPr>
        <p:spPr>
          <a:xfrm>
            <a:off x="2339752" y="3923764"/>
            <a:ext cx="1467068" cy="369332"/>
          </a:xfrm>
          <a:prstGeom prst="rect">
            <a:avLst/>
          </a:prstGeom>
        </p:spPr>
        <p:txBody>
          <a:bodyPr wrap="none">
            <a:spAutoFit/>
          </a:bodyPr>
          <a:lstStyle/>
          <a:p>
            <a:r>
              <a:rPr lang="en-US" b="1" dirty="0" smtClean="0"/>
              <a:t>Figure 3.27b</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6512" y="4463380"/>
            <a:ext cx="5705475" cy="1485900"/>
          </a:xfrm>
          <a:prstGeom prst="rect">
            <a:avLst/>
          </a:prstGeom>
          <a:noFill/>
          <a:ln w="9525">
            <a:noFill/>
            <a:miter lim="800000"/>
            <a:headEnd/>
            <a:tailEnd/>
          </a:ln>
        </p:spPr>
      </p:pic>
      <p:sp>
        <p:nvSpPr>
          <p:cNvPr id="10" name="Rectangle 9"/>
          <p:cNvSpPr/>
          <p:nvPr/>
        </p:nvSpPr>
        <p:spPr>
          <a:xfrm>
            <a:off x="827584" y="5934670"/>
            <a:ext cx="4572000" cy="923330"/>
          </a:xfrm>
          <a:prstGeom prst="rect">
            <a:avLst/>
          </a:prstGeom>
        </p:spPr>
        <p:txBody>
          <a:bodyPr>
            <a:spAutoFit/>
          </a:bodyPr>
          <a:lstStyle/>
          <a:p>
            <a:pPr algn="ctr"/>
            <a:r>
              <a:rPr lang="en-US" b="1" dirty="0" smtClean="0"/>
              <a:t>(a) Schematic of a bimetal switch as used for directional flashers in automobiles.</a:t>
            </a:r>
          </a:p>
          <a:p>
            <a:pPr algn="ctr"/>
            <a:r>
              <a:rPr lang="en-US" b="1" dirty="0" smtClean="0"/>
              <a:t>(b) Small bimetal thermostats.</a:t>
            </a:r>
            <a:endParaRPr lang="en-US" b="1" dirty="0"/>
          </a:p>
        </p:txBody>
      </p:sp>
      <p:sp>
        <p:nvSpPr>
          <p:cNvPr id="11" name="Rectangle 10"/>
          <p:cNvSpPr/>
          <p:nvPr/>
        </p:nvSpPr>
        <p:spPr>
          <a:xfrm>
            <a:off x="5724128" y="4637454"/>
            <a:ext cx="3419872" cy="1815882"/>
          </a:xfrm>
          <a:prstGeom prst="rect">
            <a:avLst/>
          </a:prstGeom>
          <a:solidFill>
            <a:schemeClr val="accent3">
              <a:lumMod val="40000"/>
              <a:lumOff val="60000"/>
            </a:schemeClr>
          </a:solidFill>
          <a:ln>
            <a:solidFill>
              <a:srgbClr val="0070C0"/>
            </a:solidFill>
          </a:ln>
        </p:spPr>
        <p:txBody>
          <a:bodyPr wrap="square">
            <a:spAutoFit/>
          </a:bodyPr>
          <a:lstStyle/>
          <a:p>
            <a:pPr marL="396875" indent="-396875" algn="just">
              <a:buFont typeface="Wingdings" pitchFamily="2" charset="2"/>
              <a:buChar char="ü"/>
            </a:pPr>
            <a:r>
              <a:rPr lang="en-US" sz="1400" dirty="0" smtClean="0"/>
              <a:t>A bimetal sensor is used to sense the current through the indicating bulb by passing the current through the bimetal material, which forms a switch.</a:t>
            </a:r>
          </a:p>
          <a:p>
            <a:pPr marL="396875" indent="-396875" algn="just">
              <a:buFont typeface="Wingdings" pitchFamily="2" charset="2"/>
              <a:buChar char="ü"/>
            </a:pPr>
            <a:r>
              <a:rPr lang="en-US" sz="1400" dirty="0" smtClean="0"/>
              <a:t>The lamp goes off and the bimetal element cools down, moving upward and reconnecting the lamp.</a:t>
            </a:r>
            <a:endParaRPr lang="en-US" sz="14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5" name="Rectangle 4"/>
          <p:cNvSpPr/>
          <p:nvPr/>
        </p:nvSpPr>
        <p:spPr>
          <a:xfrm>
            <a:off x="31030" y="476672"/>
            <a:ext cx="3167855"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Metal Expansion - Sensor</a:t>
            </a:r>
            <a:endParaRPr lang="en-US" sz="2000" b="1" dirty="0"/>
          </a:p>
        </p:txBody>
      </p:sp>
      <p:pic>
        <p:nvPicPr>
          <p:cNvPr id="4098" name="Picture 2"/>
          <p:cNvPicPr>
            <a:picLocks noChangeAspect="1" noChangeArrowheads="1"/>
          </p:cNvPicPr>
          <p:nvPr/>
        </p:nvPicPr>
        <p:blipFill>
          <a:blip r:embed="rId2" cstate="print"/>
          <a:srcRect/>
          <a:stretch>
            <a:fillRect/>
          </a:stretch>
        </p:blipFill>
        <p:spPr bwMode="auto">
          <a:xfrm>
            <a:off x="251520" y="1052736"/>
            <a:ext cx="2867025" cy="2324100"/>
          </a:xfrm>
          <a:prstGeom prst="rect">
            <a:avLst/>
          </a:prstGeom>
          <a:noFill/>
          <a:ln w="9525">
            <a:noFill/>
            <a:miter lim="800000"/>
            <a:headEnd/>
            <a:tailEnd/>
          </a:ln>
        </p:spPr>
      </p:pic>
      <p:sp>
        <p:nvSpPr>
          <p:cNvPr id="7" name="Rectangle 6"/>
          <p:cNvSpPr/>
          <p:nvPr/>
        </p:nvSpPr>
        <p:spPr>
          <a:xfrm>
            <a:off x="-72008" y="3347700"/>
            <a:ext cx="3707904" cy="369332"/>
          </a:xfrm>
          <a:prstGeom prst="rect">
            <a:avLst/>
          </a:prstGeom>
        </p:spPr>
        <p:txBody>
          <a:bodyPr wrap="square">
            <a:spAutoFit/>
          </a:bodyPr>
          <a:lstStyle/>
          <a:p>
            <a:pPr algn="ctr"/>
            <a:r>
              <a:rPr lang="en-US" b="1" dirty="0" smtClean="0"/>
              <a:t>Coil bimetal temperature sensor.</a:t>
            </a:r>
            <a:endParaRPr lang="en-US" b="1" dirty="0"/>
          </a:p>
        </p:txBody>
      </p:sp>
      <p:sp>
        <p:nvSpPr>
          <p:cNvPr id="8" name="Rectangle 7"/>
          <p:cNvSpPr/>
          <p:nvPr/>
        </p:nvSpPr>
        <p:spPr>
          <a:xfrm>
            <a:off x="3563888" y="764704"/>
            <a:ext cx="5580112" cy="2308324"/>
          </a:xfrm>
          <a:prstGeom prst="rect">
            <a:avLst/>
          </a:prstGeom>
          <a:solidFill>
            <a:schemeClr val="accent3">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t>The bimetal principle can also be used for direct dial indication,</a:t>
            </a:r>
          </a:p>
          <a:p>
            <a:pPr marL="342900" indent="-342900" algn="just">
              <a:buFont typeface="Wingdings" pitchFamily="2" charset="2"/>
              <a:buChar char="Ø"/>
            </a:pPr>
            <a:r>
              <a:rPr lang="en-US" dirty="0" smtClean="0"/>
              <a:t>Here a long strip of bimetal material is bent into a coil. </a:t>
            </a:r>
          </a:p>
          <a:p>
            <a:pPr marL="342900" indent="-342900" algn="just">
              <a:buFont typeface="Wingdings" pitchFamily="2" charset="2"/>
              <a:buChar char="Ø"/>
            </a:pPr>
            <a:r>
              <a:rPr lang="en-US" dirty="0" smtClean="0"/>
              <a:t>The change in temperature causes a much larger change in the length of the strip and the motion of the strip rotates the dial in proportion to temperature.</a:t>
            </a:r>
            <a:endParaRPr lang="en-US" dirty="0"/>
          </a:p>
        </p:txBody>
      </p:sp>
      <p:sp>
        <p:nvSpPr>
          <p:cNvPr id="9" name="Rectangle 8"/>
          <p:cNvSpPr/>
          <p:nvPr/>
        </p:nvSpPr>
        <p:spPr>
          <a:xfrm>
            <a:off x="251520" y="3789040"/>
            <a:ext cx="6408712" cy="369332"/>
          </a:xfrm>
          <a:prstGeom prst="rect">
            <a:avLst/>
          </a:prstGeom>
        </p:spPr>
        <p:txBody>
          <a:bodyPr wrap="square">
            <a:spAutoFit/>
          </a:bodyPr>
          <a:lstStyle/>
          <a:p>
            <a:r>
              <a:rPr lang="en-US" dirty="0" smtClean="0"/>
              <a:t>The displacement of the free-moving tip is given by</a:t>
            </a:r>
            <a:endParaRPr lang="en-US" dirty="0"/>
          </a:p>
        </p:txBody>
      </p:sp>
      <p:pic>
        <p:nvPicPr>
          <p:cNvPr id="4099" name="Picture 3"/>
          <p:cNvPicPr>
            <a:picLocks noChangeAspect="1" noChangeArrowheads="1"/>
          </p:cNvPicPr>
          <p:nvPr/>
        </p:nvPicPr>
        <p:blipFill>
          <a:blip r:embed="rId3" cstate="print"/>
          <a:srcRect/>
          <a:stretch>
            <a:fillRect/>
          </a:stretch>
        </p:blipFill>
        <p:spPr bwMode="auto">
          <a:xfrm>
            <a:off x="2267744" y="4221087"/>
            <a:ext cx="2736304" cy="543237"/>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2339751" y="4869160"/>
            <a:ext cx="2943785" cy="648072"/>
          </a:xfrm>
          <a:prstGeom prst="rect">
            <a:avLst/>
          </a:prstGeom>
          <a:noFill/>
          <a:ln w="9525">
            <a:noFill/>
            <a:miter lim="800000"/>
            <a:headEnd/>
            <a:tailEnd/>
          </a:ln>
        </p:spPr>
      </p:pic>
      <p:pic>
        <p:nvPicPr>
          <p:cNvPr id="4102" name="Picture 6"/>
          <p:cNvPicPr>
            <a:picLocks noChangeAspect="1" noChangeArrowheads="1"/>
          </p:cNvPicPr>
          <p:nvPr/>
        </p:nvPicPr>
        <p:blipFill>
          <a:blip r:embed="rId5" cstate="print"/>
          <a:srcRect/>
          <a:stretch>
            <a:fillRect/>
          </a:stretch>
        </p:blipFill>
        <p:spPr bwMode="auto">
          <a:xfrm>
            <a:off x="755576" y="5661248"/>
            <a:ext cx="8181975" cy="108585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114341" y="1894870"/>
            <a:ext cx="1138453" cy="369332"/>
          </a:xfrm>
          <a:prstGeom prst="rect">
            <a:avLst/>
          </a:prstGeom>
          <a:solidFill>
            <a:schemeClr val="accent5">
              <a:lumMod val="20000"/>
              <a:lumOff val="80000"/>
            </a:schemeClr>
          </a:solidFill>
          <a:ln>
            <a:solidFill>
              <a:srgbClr val="FF0000"/>
            </a:solidFill>
          </a:ln>
        </p:spPr>
        <p:txBody>
          <a:bodyPr wrap="none">
            <a:spAutoFit/>
          </a:bodyPr>
          <a:lstStyle/>
          <a:p>
            <a:r>
              <a:rPr lang="en-IN" dirty="0" smtClean="0"/>
              <a:t>Example,</a:t>
            </a:r>
            <a:endParaRPr lang="en-IN" dirty="0"/>
          </a:p>
        </p:txBody>
      </p:sp>
      <p:sp>
        <p:nvSpPr>
          <p:cNvPr id="7" name="Rectangle 6"/>
          <p:cNvSpPr/>
          <p:nvPr/>
        </p:nvSpPr>
        <p:spPr>
          <a:xfrm>
            <a:off x="479064" y="2734716"/>
            <a:ext cx="8640960" cy="646331"/>
          </a:xfrm>
          <a:prstGeom prst="rect">
            <a:avLst/>
          </a:prstGeom>
          <a:solidFill>
            <a:schemeClr val="accent5">
              <a:lumMod val="20000"/>
              <a:lumOff val="80000"/>
            </a:schemeClr>
          </a:solidFill>
        </p:spPr>
        <p:txBody>
          <a:bodyPr wrap="square">
            <a:spAutoFit/>
          </a:bodyPr>
          <a:lstStyle/>
          <a:p>
            <a:pPr algn="just"/>
            <a:r>
              <a:rPr lang="en-US" dirty="0" smtClean="0"/>
              <a:t>Consider, copper</a:t>
            </a:r>
            <a:r>
              <a:rPr lang="en-US" dirty="0"/>
              <a:t>, </a:t>
            </a:r>
            <a:r>
              <a:rPr lang="el-GR" dirty="0"/>
              <a:t>σ</a:t>
            </a:r>
            <a:r>
              <a:rPr lang="en-US" baseline="-25000" dirty="0" smtClean="0"/>
              <a:t>0 </a:t>
            </a:r>
            <a:r>
              <a:rPr lang="en-US" dirty="0" smtClean="0"/>
              <a:t>= 5.8*10</a:t>
            </a:r>
            <a:r>
              <a:rPr lang="en-US" baseline="30000" dirty="0" smtClean="0"/>
              <a:t>7</a:t>
            </a:r>
            <a:r>
              <a:rPr lang="en-US" dirty="0" smtClean="0"/>
              <a:t> </a:t>
            </a:r>
            <a:r>
              <a:rPr lang="en-US" dirty="0"/>
              <a:t>S/m </a:t>
            </a:r>
            <a:r>
              <a:rPr lang="en-US" dirty="0" smtClean="0"/>
              <a:t>and </a:t>
            </a:r>
            <a:r>
              <a:rPr lang="el-GR" dirty="0" smtClean="0"/>
              <a:t>α</a:t>
            </a:r>
            <a:r>
              <a:rPr lang="en-US" dirty="0" smtClean="0"/>
              <a:t> = </a:t>
            </a:r>
            <a:r>
              <a:rPr lang="en-US" dirty="0"/>
              <a:t>0.0039</a:t>
            </a:r>
            <a:r>
              <a:rPr lang="en-US" dirty="0" smtClean="0"/>
              <a:t>/°C</a:t>
            </a:r>
            <a:r>
              <a:rPr lang="en-IN" dirty="0"/>
              <a:t> at </a:t>
            </a:r>
            <a:r>
              <a:rPr lang="en-IN" i="1" dirty="0"/>
              <a:t>T</a:t>
            </a:r>
            <a:r>
              <a:rPr lang="en-IN" baseline="-25000" dirty="0"/>
              <a:t>0</a:t>
            </a:r>
            <a:r>
              <a:rPr lang="en-IN" dirty="0"/>
              <a:t> </a:t>
            </a:r>
            <a:r>
              <a:rPr lang="en-US" dirty="0"/>
              <a:t>= </a:t>
            </a:r>
            <a:r>
              <a:rPr lang="en-IN" dirty="0" smtClean="0"/>
              <a:t>20</a:t>
            </a:r>
            <a:r>
              <a:rPr lang="en-US" dirty="0"/>
              <a:t>°</a:t>
            </a:r>
            <a:r>
              <a:rPr lang="en-IN" dirty="0" smtClean="0"/>
              <a:t>C, </a:t>
            </a:r>
            <a:r>
              <a:rPr lang="en-US" dirty="0"/>
              <a:t>area </a:t>
            </a:r>
            <a:r>
              <a:rPr lang="en-US" i="1" dirty="0"/>
              <a:t>S </a:t>
            </a:r>
            <a:r>
              <a:rPr lang="en-US" dirty="0"/>
              <a:t>of 0.1 mm</a:t>
            </a:r>
            <a:r>
              <a:rPr lang="en-US" baseline="30000" dirty="0"/>
              <a:t>2</a:t>
            </a:r>
            <a:r>
              <a:rPr lang="en-US" dirty="0"/>
              <a:t> and length </a:t>
            </a:r>
            <a:r>
              <a:rPr lang="en-US" i="1" dirty="0"/>
              <a:t>L </a:t>
            </a:r>
            <a:r>
              <a:rPr lang="en-US" dirty="0"/>
              <a:t>of 1 </a:t>
            </a:r>
            <a:r>
              <a:rPr lang="en-US" dirty="0" smtClean="0"/>
              <a:t>m gives,</a:t>
            </a:r>
            <a:endParaRPr lang="en-IN" dirty="0"/>
          </a:p>
        </p:txBody>
      </p:sp>
      <p:sp>
        <p:nvSpPr>
          <p:cNvPr id="8" name="Rectangle 7"/>
          <p:cNvSpPr/>
          <p:nvPr/>
        </p:nvSpPr>
        <p:spPr>
          <a:xfrm>
            <a:off x="479064" y="3755717"/>
            <a:ext cx="8485424" cy="677108"/>
          </a:xfrm>
          <a:prstGeom prst="rect">
            <a:avLst/>
          </a:prstGeom>
          <a:solidFill>
            <a:srgbClr val="92D050"/>
          </a:solidFill>
        </p:spPr>
        <p:txBody>
          <a:bodyPr wrap="square">
            <a:spAutoFit/>
          </a:bodyPr>
          <a:lstStyle/>
          <a:p>
            <a:pPr algn="just"/>
            <a:r>
              <a:rPr lang="en-US" dirty="0"/>
              <a:t>A</a:t>
            </a:r>
            <a:r>
              <a:rPr lang="en-US" dirty="0" smtClean="0"/>
              <a:t> </a:t>
            </a:r>
            <a:r>
              <a:rPr lang="en-US" dirty="0"/>
              <a:t>change in resistance </a:t>
            </a:r>
            <a:r>
              <a:rPr lang="en-US" b="1" dirty="0" smtClean="0"/>
              <a:t>of 6.61*10</a:t>
            </a:r>
            <a:r>
              <a:rPr lang="en-US" b="1" baseline="30000" dirty="0" smtClean="0"/>
              <a:t>5</a:t>
            </a:r>
            <a:r>
              <a:rPr lang="en-US" b="1" dirty="0" smtClean="0"/>
              <a:t> </a:t>
            </a:r>
            <a:r>
              <a:rPr lang="el-GR" b="1" dirty="0" smtClean="0"/>
              <a:t>Ω</a:t>
            </a:r>
            <a:r>
              <a:rPr lang="en-US" b="1" dirty="0" smtClean="0"/>
              <a:t>/°C </a:t>
            </a:r>
            <a:r>
              <a:rPr lang="en-US" dirty="0"/>
              <a:t>and a base resistance of </a:t>
            </a:r>
            <a:r>
              <a:rPr lang="en-US" b="1" dirty="0"/>
              <a:t>0.017 </a:t>
            </a:r>
            <a:r>
              <a:rPr lang="el-GR" b="1" dirty="0"/>
              <a:t>Ω</a:t>
            </a:r>
            <a:r>
              <a:rPr lang="en-US" dirty="0" smtClean="0"/>
              <a:t> </a:t>
            </a:r>
            <a:r>
              <a:rPr lang="en-US" dirty="0"/>
              <a:t>at </a:t>
            </a:r>
            <a:r>
              <a:rPr lang="en-US" dirty="0" smtClean="0"/>
              <a:t>20</a:t>
            </a:r>
            <a:r>
              <a:rPr lang="en-US" dirty="0"/>
              <a:t>°</a:t>
            </a:r>
            <a:r>
              <a:rPr lang="en-US" dirty="0" smtClean="0"/>
              <a:t>C</a:t>
            </a:r>
            <a:r>
              <a:rPr lang="en-US" dirty="0"/>
              <a:t>. This is a change of </a:t>
            </a:r>
            <a:r>
              <a:rPr lang="en-US" sz="2000" b="1" dirty="0"/>
              <a:t>0.38%</a:t>
            </a:r>
            <a:endParaRPr lang="en-IN" b="1" dirty="0"/>
          </a:p>
        </p:txBody>
      </p:sp>
      <p:sp>
        <p:nvSpPr>
          <p:cNvPr id="9" name="Rectangle 8"/>
          <p:cNvSpPr/>
          <p:nvPr/>
        </p:nvSpPr>
        <p:spPr>
          <a:xfrm>
            <a:off x="479064" y="4653136"/>
            <a:ext cx="8485424" cy="646331"/>
          </a:xfrm>
          <a:prstGeom prst="rect">
            <a:avLst/>
          </a:prstGeom>
          <a:solidFill>
            <a:schemeClr val="accent3">
              <a:lumMod val="60000"/>
              <a:lumOff val="40000"/>
            </a:schemeClr>
          </a:solidFill>
        </p:spPr>
        <p:txBody>
          <a:bodyPr wrap="square">
            <a:spAutoFit/>
          </a:bodyPr>
          <a:lstStyle/>
          <a:p>
            <a:pPr algn="just"/>
            <a:r>
              <a:rPr lang="en-US" dirty="0"/>
              <a:t>A large temperature coefficient is also useful in that the change </a:t>
            </a:r>
            <a:r>
              <a:rPr lang="en-US" dirty="0" smtClean="0"/>
              <a:t>in resistance </a:t>
            </a:r>
            <a:r>
              <a:rPr lang="en-US" dirty="0"/>
              <a:t>is large and hence processing of the signal obtained is easier</a:t>
            </a:r>
            <a:endParaRPr lang="en-IN" dirty="0"/>
          </a:p>
        </p:txBody>
      </p:sp>
    </p:spTree>
    <p:extLst>
      <p:ext uri="{BB962C8B-B14F-4D97-AF65-F5344CB8AC3E}">
        <p14:creationId xmlns="" xmlns:p14="http://schemas.microsoft.com/office/powerpoint/2010/main" val="16887747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1720" y="0"/>
            <a:ext cx="5105885"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err="1" smtClean="0"/>
              <a:t>Thermomechanical</a:t>
            </a:r>
            <a:r>
              <a:rPr lang="en-US" sz="2000" b="1" dirty="0" smtClean="0"/>
              <a:t> Sensors and Actuators</a:t>
            </a:r>
            <a:endParaRPr lang="en-US" sz="2000" dirty="0"/>
          </a:p>
        </p:txBody>
      </p:sp>
      <p:sp>
        <p:nvSpPr>
          <p:cNvPr id="5" name="Rectangle 4"/>
          <p:cNvSpPr/>
          <p:nvPr/>
        </p:nvSpPr>
        <p:spPr>
          <a:xfrm>
            <a:off x="31030" y="476672"/>
            <a:ext cx="4256293"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Solid materials Expansion - Sensor</a:t>
            </a:r>
            <a:endParaRPr lang="en-US" sz="2000" b="1" dirty="0"/>
          </a:p>
        </p:txBody>
      </p:sp>
      <p:sp>
        <p:nvSpPr>
          <p:cNvPr id="6" name="Rectangle 5"/>
          <p:cNvSpPr/>
          <p:nvPr/>
        </p:nvSpPr>
        <p:spPr>
          <a:xfrm>
            <a:off x="144016" y="1268760"/>
            <a:ext cx="889248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There are also some solid materials that expand or contract significantly when a change of phase occurs. </a:t>
            </a:r>
          </a:p>
          <a:p>
            <a:pPr marL="342900" indent="-342900" algn="just">
              <a:buFont typeface="Wingdings" pitchFamily="2" charset="2"/>
              <a:buChar char="Ø"/>
            </a:pPr>
            <a:r>
              <a:rPr lang="en-US" dirty="0" smtClean="0">
                <a:latin typeface="Times New Roman" pitchFamily="18" charset="0"/>
                <a:cs typeface="Times New Roman" pitchFamily="18" charset="0"/>
              </a:rPr>
              <a:t>For example, water, when it freezes, expands by about 10%. </a:t>
            </a:r>
          </a:p>
          <a:p>
            <a:pPr marL="342900" indent="-342900" algn="just">
              <a:buFont typeface="Wingdings" pitchFamily="2" charset="2"/>
              <a:buChar char="Ø"/>
            </a:pPr>
            <a:r>
              <a:rPr lang="en-US" dirty="0" smtClean="0">
                <a:latin typeface="Times New Roman" pitchFamily="18" charset="0"/>
                <a:cs typeface="Times New Roman" pitchFamily="18" charset="0"/>
              </a:rPr>
              <a:t>One of the more interesting materials in this category is paraffin wax. When melting, its volume expands by anywhere from 5% to 20% depending on the composition of the wax.</a:t>
            </a:r>
          </a:p>
          <a:p>
            <a:pPr marL="342900" indent="-342900" algn="just">
              <a:buFont typeface="Wingdings" pitchFamily="2" charset="2"/>
              <a:buChar char="Ø"/>
            </a:pPr>
            <a:r>
              <a:rPr lang="en-US" dirty="0" smtClean="0">
                <a:latin typeface="Times New Roman" pitchFamily="18" charset="0"/>
                <a:cs typeface="Times New Roman" pitchFamily="18" charset="0"/>
              </a:rPr>
              <a:t>the transition is gradual, first the wax becomes soft (and expands slightly) and then melts, expanding much more. </a:t>
            </a:r>
          </a:p>
          <a:p>
            <a:pPr marL="342900" indent="-342900" algn="just">
              <a:buFont typeface="Wingdings" pitchFamily="2" charset="2"/>
              <a:buChar char="Ø"/>
            </a:pPr>
            <a:r>
              <a:rPr lang="en-US" dirty="0" smtClean="0">
                <a:latin typeface="Times New Roman" pitchFamily="18" charset="0"/>
                <a:cs typeface="Times New Roman" pitchFamily="18" charset="0"/>
              </a:rPr>
              <a:t>The opposite occurs when it solidifies. This introduces an inherent hysteresis in the process, which is often useful.</a:t>
            </a:r>
            <a:endParaRPr lang="en-US"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0" y="3933825"/>
            <a:ext cx="3228975" cy="2924175"/>
          </a:xfrm>
          <a:prstGeom prst="rect">
            <a:avLst/>
          </a:prstGeom>
          <a:noFill/>
          <a:ln w="9525">
            <a:noFill/>
            <a:miter lim="800000"/>
            <a:headEnd/>
            <a:tailEnd/>
          </a:ln>
        </p:spPr>
      </p:pic>
      <p:sp>
        <p:nvSpPr>
          <p:cNvPr id="8" name="Rectangle 7"/>
          <p:cNvSpPr/>
          <p:nvPr/>
        </p:nvSpPr>
        <p:spPr>
          <a:xfrm>
            <a:off x="-36512" y="6516052"/>
            <a:ext cx="1973617" cy="369332"/>
          </a:xfrm>
          <a:prstGeom prst="rect">
            <a:avLst/>
          </a:prstGeom>
          <a:solidFill>
            <a:schemeClr val="bg2">
              <a:lumMod val="90000"/>
            </a:schemeClr>
          </a:solidFill>
        </p:spPr>
        <p:txBody>
          <a:bodyPr wrap="none">
            <a:spAutoFit/>
          </a:bodyPr>
          <a:lstStyle/>
          <a:p>
            <a:r>
              <a:rPr lang="en-US" b="1" dirty="0" smtClean="0"/>
              <a:t>A car thermostat.</a:t>
            </a:r>
            <a:endParaRPr lang="en-US" b="1" dirty="0"/>
          </a:p>
        </p:txBody>
      </p:sp>
      <p:sp>
        <p:nvSpPr>
          <p:cNvPr id="9" name="Rectangle 8"/>
          <p:cNvSpPr/>
          <p:nvPr/>
        </p:nvSpPr>
        <p:spPr>
          <a:xfrm>
            <a:off x="3203848" y="4005064"/>
            <a:ext cx="5940152"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Wingdings" pitchFamily="2" charset="2"/>
              <a:buChar char="ü"/>
            </a:pPr>
            <a:r>
              <a:rPr lang="en-US" dirty="0" smtClean="0">
                <a:latin typeface="Times New Roman" pitchFamily="18" charset="0"/>
                <a:cs typeface="Times New Roman" pitchFamily="18" charset="0"/>
              </a:rPr>
              <a:t>All of these properties are exploited in thermostats for car engines. The thermostat is essentially a cylinder and a piston, with the cylinder filled by a solid wax pellet.</a:t>
            </a:r>
          </a:p>
          <a:p>
            <a:pPr marL="342900" indent="-342900" algn="just">
              <a:buFont typeface="Wingdings" pitchFamily="2" charset="2"/>
              <a:buChar char="ü"/>
            </a:pPr>
            <a:r>
              <a:rPr lang="en-US" dirty="0" smtClean="0">
                <a:latin typeface="Times New Roman" pitchFamily="18" charset="0"/>
                <a:cs typeface="Times New Roman" pitchFamily="18" charset="0"/>
              </a:rPr>
              <a:t>During operation, the piston is pushed by the melting wax to open the cooling water line when the engine has reached the preset temperature.</a:t>
            </a:r>
          </a:p>
          <a:p>
            <a:pPr marL="342900" indent="-342900" algn="just">
              <a:buFont typeface="Wingdings" pitchFamily="2" charset="2"/>
              <a:buChar char="ü"/>
            </a:pPr>
            <a:r>
              <a:rPr lang="en-US" dirty="0" smtClean="0">
                <a:latin typeface="Times New Roman" pitchFamily="18" charset="0"/>
                <a:cs typeface="Times New Roman" pitchFamily="18" charset="0"/>
              </a:rPr>
              <a:t>Thermostats come in a variety of shapes, sizes, and </a:t>
            </a:r>
            <a:r>
              <a:rPr lang="en-US" dirty="0" err="1" smtClean="0">
                <a:latin typeface="Times New Roman" pitchFamily="18" charset="0"/>
                <a:cs typeface="Times New Roman" pitchFamily="18" charset="0"/>
              </a:rPr>
              <a:t>setvtemperatures</a:t>
            </a:r>
            <a:r>
              <a:rPr lang="en-US" dirty="0" smtClean="0">
                <a:latin typeface="Times New Roman" pitchFamily="18" charset="0"/>
                <a:cs typeface="Times New Roman" pitchFamily="18" charset="0"/>
              </a:rPr>
              <a:t>.</a:t>
            </a:r>
          </a:p>
          <a:p>
            <a:pPr marL="342900" indent="-342900" algn="just">
              <a:buFont typeface="Wingdings" pitchFamily="2" charset="2"/>
              <a:buChar char="ü"/>
            </a:pPr>
            <a:r>
              <a:rPr lang="en-US" dirty="0" smtClean="0">
                <a:latin typeface="Times New Roman" pitchFamily="18" charset="0"/>
                <a:cs typeface="Times New Roman" pitchFamily="18" charset="0"/>
              </a:rPr>
              <a:t>Wax pellets for temperatures from about 20°C to 175°C exist for a variety of applications,</a:t>
            </a:r>
            <a:endParaRPr lang="en-US"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9" y="1479852"/>
            <a:ext cx="8136887" cy="53781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334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395536" y="1484784"/>
            <a:ext cx="8424936" cy="646331"/>
          </a:xfrm>
          <a:prstGeom prst="rect">
            <a:avLst/>
          </a:prstGeom>
          <a:solidFill>
            <a:schemeClr val="accent5">
              <a:lumMod val="20000"/>
              <a:lumOff val="80000"/>
            </a:schemeClr>
          </a:solidFill>
        </p:spPr>
        <p:txBody>
          <a:bodyPr wrap="square">
            <a:spAutoFit/>
          </a:bodyPr>
          <a:lstStyle/>
          <a:p>
            <a:pPr marL="285750" indent="-285750" algn="just">
              <a:buFont typeface="Arial" pitchFamily="34" charset="0"/>
              <a:buChar char="•"/>
            </a:pPr>
            <a:r>
              <a:rPr lang="en-IN" dirty="0"/>
              <a:t>The </a:t>
            </a:r>
            <a:r>
              <a:rPr lang="en-IN" dirty="0" smtClean="0"/>
              <a:t>typical </a:t>
            </a:r>
            <a:r>
              <a:rPr lang="en-US" dirty="0" smtClean="0"/>
              <a:t>data </a:t>
            </a:r>
            <a:r>
              <a:rPr lang="en-US" dirty="0"/>
              <a:t>available are the nominal resistance of the RTD, usually given at </a:t>
            </a:r>
            <a:r>
              <a:rPr lang="en-US" dirty="0" smtClean="0"/>
              <a:t>0°C, </a:t>
            </a:r>
            <a:r>
              <a:rPr lang="en-IN" dirty="0"/>
              <a:t>the </a:t>
            </a:r>
            <a:r>
              <a:rPr lang="en-IN" dirty="0" smtClean="0"/>
              <a:t>range </a:t>
            </a:r>
            <a:r>
              <a:rPr lang="en-IN" dirty="0"/>
              <a:t>between </a:t>
            </a:r>
            <a:r>
              <a:rPr lang="en-IN" dirty="0" smtClean="0"/>
              <a:t>-200</a:t>
            </a:r>
            <a:r>
              <a:rPr lang="en-US" dirty="0"/>
              <a:t>°</a:t>
            </a:r>
            <a:r>
              <a:rPr lang="en-IN" dirty="0" smtClean="0"/>
              <a:t>C </a:t>
            </a:r>
            <a:r>
              <a:rPr lang="en-IN" dirty="0"/>
              <a:t>and </a:t>
            </a:r>
            <a:r>
              <a:rPr lang="en-IN" dirty="0" smtClean="0"/>
              <a:t>+600</a:t>
            </a:r>
            <a:r>
              <a:rPr lang="en-US" dirty="0"/>
              <a:t>°</a:t>
            </a:r>
            <a:r>
              <a:rPr lang="en-IN" dirty="0" smtClean="0"/>
              <a:t>C.</a:t>
            </a:r>
            <a:endParaRPr lang="en-IN" dirty="0"/>
          </a:p>
        </p:txBody>
      </p:sp>
      <p:sp>
        <p:nvSpPr>
          <p:cNvPr id="7" name="Rectangle 6"/>
          <p:cNvSpPr/>
          <p:nvPr/>
        </p:nvSpPr>
        <p:spPr>
          <a:xfrm>
            <a:off x="408530" y="2348880"/>
            <a:ext cx="6035677" cy="369332"/>
          </a:xfrm>
          <a:prstGeom prst="rect">
            <a:avLst/>
          </a:prstGeom>
        </p:spPr>
        <p:txBody>
          <a:bodyPr wrap="square">
            <a:spAutoFit/>
          </a:bodyPr>
          <a:lstStyle/>
          <a:p>
            <a:r>
              <a:rPr lang="en-US" dirty="0"/>
              <a:t>T</a:t>
            </a:r>
            <a:r>
              <a:rPr lang="en-US" dirty="0" smtClean="0"/>
              <a:t>ransfer </a:t>
            </a:r>
            <a:r>
              <a:rPr lang="en-US" dirty="0"/>
              <a:t>function can be obtained in one of two ways.</a:t>
            </a:r>
            <a:endParaRPr lang="en-IN" dirty="0"/>
          </a:p>
        </p:txBody>
      </p:sp>
      <p:sp>
        <p:nvSpPr>
          <p:cNvPr id="8" name="Rectangle 7"/>
          <p:cNvSpPr/>
          <p:nvPr/>
        </p:nvSpPr>
        <p:spPr>
          <a:xfrm>
            <a:off x="971600" y="2791343"/>
            <a:ext cx="6480720" cy="646331"/>
          </a:xfrm>
          <a:prstGeom prst="rect">
            <a:avLst/>
          </a:prstGeom>
          <a:solidFill>
            <a:schemeClr val="accent3">
              <a:lumMod val="40000"/>
              <a:lumOff val="60000"/>
            </a:schemeClr>
          </a:solidFill>
        </p:spPr>
        <p:txBody>
          <a:bodyPr wrap="square">
            <a:spAutoFit/>
          </a:bodyPr>
          <a:lstStyle/>
          <a:p>
            <a:pPr marL="285750" indent="-285750">
              <a:buFont typeface="Arial" pitchFamily="34" charset="0"/>
              <a:buChar char="•"/>
            </a:pPr>
            <a:r>
              <a:rPr lang="en-US" dirty="0" smtClean="0"/>
              <a:t>The </a:t>
            </a:r>
            <a:r>
              <a:rPr lang="en-US" dirty="0"/>
              <a:t>manufacturers conform to existing standards that specify the coefficient </a:t>
            </a:r>
            <a:r>
              <a:rPr lang="el-GR" dirty="0" smtClean="0"/>
              <a:t>α</a:t>
            </a:r>
            <a:r>
              <a:rPr lang="en-US" dirty="0" smtClean="0"/>
              <a:t>.</a:t>
            </a:r>
            <a:endParaRPr lang="en-IN" dirty="0"/>
          </a:p>
        </p:txBody>
      </p:sp>
      <p:sp>
        <p:nvSpPr>
          <p:cNvPr id="9" name="Rectangle 8"/>
          <p:cNvSpPr/>
          <p:nvPr/>
        </p:nvSpPr>
        <p:spPr>
          <a:xfrm>
            <a:off x="768321" y="3567500"/>
            <a:ext cx="8196168" cy="1200329"/>
          </a:xfrm>
          <a:prstGeom prst="rect">
            <a:avLst/>
          </a:prstGeom>
          <a:solidFill>
            <a:schemeClr val="accent2">
              <a:lumMod val="40000"/>
              <a:lumOff val="60000"/>
            </a:schemeClr>
          </a:solidFill>
        </p:spPr>
        <p:txBody>
          <a:bodyPr wrap="square">
            <a:spAutoFit/>
          </a:bodyPr>
          <a:lstStyle/>
          <a:p>
            <a:r>
              <a:rPr lang="en-IN" dirty="0" smtClean="0"/>
              <a:t>Example,</a:t>
            </a:r>
          </a:p>
          <a:p>
            <a:pPr marL="285750" indent="-285750" algn="just">
              <a:buFont typeface="Arial" pitchFamily="34" charset="0"/>
              <a:buChar char="•"/>
            </a:pPr>
            <a:r>
              <a:rPr lang="en-US" dirty="0" smtClean="0"/>
              <a:t>Standard </a:t>
            </a:r>
            <a:r>
              <a:rPr lang="en-US" dirty="0"/>
              <a:t>EN 60751, dealing with platinum RTDs, </a:t>
            </a:r>
            <a:r>
              <a:rPr lang="en-US" dirty="0" smtClean="0"/>
              <a:t>specifies </a:t>
            </a:r>
            <a:r>
              <a:rPr lang="el-GR" dirty="0" smtClean="0"/>
              <a:t>α</a:t>
            </a:r>
            <a:r>
              <a:rPr lang="en-US" dirty="0" smtClean="0"/>
              <a:t> = </a:t>
            </a:r>
            <a:r>
              <a:rPr lang="en-US" dirty="0"/>
              <a:t>0.00385 (this is sometimes called the ‘‘European curve’’). </a:t>
            </a:r>
            <a:endParaRPr lang="en-US" dirty="0" smtClean="0"/>
          </a:p>
          <a:p>
            <a:pPr marL="285750" indent="-285750">
              <a:buFont typeface="Arial" pitchFamily="34" charset="0"/>
              <a:buChar char="•"/>
            </a:pPr>
            <a:r>
              <a:rPr lang="en-US" dirty="0" smtClean="0"/>
              <a:t>Other </a:t>
            </a:r>
            <a:r>
              <a:rPr lang="en-US" dirty="0"/>
              <a:t>values </a:t>
            </a:r>
            <a:r>
              <a:rPr lang="en-US" dirty="0" smtClean="0"/>
              <a:t>are 0.003926 </a:t>
            </a:r>
            <a:r>
              <a:rPr lang="en-US" dirty="0"/>
              <a:t>(‘‘American curve’’), 0.003916, and 0.003902,</a:t>
            </a:r>
            <a:endParaRPr lang="en-IN" dirty="0"/>
          </a:p>
        </p:txBody>
      </p:sp>
      <p:sp>
        <p:nvSpPr>
          <p:cNvPr id="10" name="Rectangle 9"/>
          <p:cNvSpPr/>
          <p:nvPr/>
        </p:nvSpPr>
        <p:spPr>
          <a:xfrm>
            <a:off x="1691680" y="4820748"/>
            <a:ext cx="5400600" cy="369332"/>
          </a:xfrm>
          <a:prstGeom prst="rect">
            <a:avLst/>
          </a:prstGeom>
        </p:spPr>
        <p:txBody>
          <a:bodyPr wrap="square">
            <a:spAutoFit/>
          </a:bodyPr>
          <a:lstStyle/>
          <a:p>
            <a:r>
              <a:rPr lang="en-US" dirty="0" smtClean="0"/>
              <a:t>An </a:t>
            </a:r>
            <a:r>
              <a:rPr lang="en-US" dirty="0"/>
              <a:t>approximate transfer function as follows:</a:t>
            </a:r>
            <a:endParaRPr lang="en-IN" dirty="0"/>
          </a:p>
        </p:txBody>
      </p:sp>
      <p:sp>
        <p:nvSpPr>
          <p:cNvPr id="11" name="Rectangle 10"/>
          <p:cNvSpPr/>
          <p:nvPr/>
        </p:nvSpPr>
        <p:spPr>
          <a:xfrm>
            <a:off x="3563888" y="5805264"/>
            <a:ext cx="5580112" cy="369332"/>
          </a:xfrm>
          <a:prstGeom prst="rect">
            <a:avLst/>
          </a:prstGeom>
        </p:spPr>
        <p:txBody>
          <a:bodyPr wrap="square">
            <a:spAutoFit/>
          </a:bodyPr>
          <a:lstStyle/>
          <a:p>
            <a:r>
              <a:rPr lang="en-US" i="1" dirty="0"/>
              <a:t>R</a:t>
            </a:r>
            <a:r>
              <a:rPr lang="en-US" dirty="0"/>
              <a:t>(0) is the resistance at </a:t>
            </a:r>
            <a:r>
              <a:rPr lang="en-US" dirty="0" smtClean="0"/>
              <a:t>0°C </a:t>
            </a:r>
            <a:r>
              <a:rPr lang="en-US" dirty="0"/>
              <a:t>and </a:t>
            </a:r>
            <a:r>
              <a:rPr lang="en-US" i="1" dirty="0"/>
              <a:t>T </a:t>
            </a:r>
            <a:r>
              <a:rPr lang="en-US" dirty="0"/>
              <a:t>is the temperature</a:t>
            </a:r>
            <a:endParaRPr lang="en-IN" dirty="0"/>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31840" y="5195612"/>
            <a:ext cx="3718827" cy="5086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20925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539551" y="1484784"/>
            <a:ext cx="8376199" cy="646331"/>
          </a:xfrm>
          <a:prstGeom prst="rect">
            <a:avLst/>
          </a:prstGeom>
        </p:spPr>
        <p:txBody>
          <a:bodyPr wrap="square">
            <a:spAutoFit/>
          </a:bodyPr>
          <a:lstStyle/>
          <a:p>
            <a:pPr algn="just"/>
            <a:r>
              <a:rPr lang="en-US" dirty="0"/>
              <a:t>To improve on this, the resistance as a function of temperature is calculated </a:t>
            </a:r>
            <a:r>
              <a:rPr lang="en-US" dirty="0" smtClean="0"/>
              <a:t>based on </a:t>
            </a:r>
            <a:r>
              <a:rPr lang="en-US" dirty="0"/>
              <a:t>relations established from the actual measurements</a:t>
            </a:r>
            <a:endParaRPr lang="en-IN" dirty="0"/>
          </a:p>
        </p:txBody>
      </p:sp>
      <p:sp>
        <p:nvSpPr>
          <p:cNvPr id="7" name="Rectangle 6"/>
          <p:cNvSpPr/>
          <p:nvPr/>
        </p:nvSpPr>
        <p:spPr>
          <a:xfrm>
            <a:off x="949039" y="2636912"/>
            <a:ext cx="1390124" cy="369332"/>
          </a:xfrm>
          <a:prstGeom prst="rect">
            <a:avLst/>
          </a:prstGeom>
        </p:spPr>
        <p:txBody>
          <a:bodyPr wrap="none">
            <a:spAutoFit/>
          </a:bodyPr>
          <a:lstStyle/>
          <a:p>
            <a:r>
              <a:rPr lang="en-IN" dirty="0"/>
              <a:t>For </a:t>
            </a:r>
            <a:r>
              <a:rPr lang="en-IN" i="1" dirty="0" smtClean="0"/>
              <a:t>T&gt; </a:t>
            </a:r>
            <a:r>
              <a:rPr lang="en-IN" dirty="0" smtClean="0"/>
              <a:t> 0</a:t>
            </a:r>
            <a:r>
              <a:rPr lang="en-US" dirty="0" smtClean="0"/>
              <a:t>°</a:t>
            </a:r>
            <a:r>
              <a:rPr lang="en-IN" dirty="0" smtClean="0"/>
              <a:t>C</a:t>
            </a:r>
            <a:r>
              <a:rPr lang="en-IN" dirty="0"/>
              <a:t>:</a:t>
            </a: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09646" y="3048000"/>
            <a:ext cx="4794101" cy="56903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7"/>
          <p:cNvSpPr/>
          <p:nvPr/>
        </p:nvSpPr>
        <p:spPr>
          <a:xfrm>
            <a:off x="1876316" y="3861048"/>
            <a:ext cx="6368092" cy="646331"/>
          </a:xfrm>
          <a:prstGeom prst="rect">
            <a:avLst/>
          </a:prstGeom>
        </p:spPr>
        <p:txBody>
          <a:bodyPr wrap="square">
            <a:spAutoFit/>
          </a:bodyPr>
          <a:lstStyle/>
          <a:p>
            <a:pPr marL="285750" indent="-285750" algn="just">
              <a:buFont typeface="Arial" pitchFamily="34" charset="0"/>
              <a:buChar char="•"/>
            </a:pPr>
            <a:r>
              <a:rPr lang="en-US" dirty="0" smtClean="0"/>
              <a:t>For </a:t>
            </a:r>
            <a:r>
              <a:rPr lang="en-US" dirty="0"/>
              <a:t>platinum (standard EN 60751, </a:t>
            </a:r>
            <a:r>
              <a:rPr lang="el-GR" dirty="0"/>
              <a:t>α</a:t>
            </a:r>
            <a:r>
              <a:rPr lang="en-US" dirty="0" smtClean="0"/>
              <a:t> = </a:t>
            </a:r>
            <a:r>
              <a:rPr lang="en-US" dirty="0"/>
              <a:t>0.00385), </a:t>
            </a:r>
            <a:r>
              <a:rPr lang="en-US" dirty="0" smtClean="0"/>
              <a:t>the </a:t>
            </a:r>
            <a:r>
              <a:rPr lang="en-IN" dirty="0" smtClean="0"/>
              <a:t>coefficients are </a:t>
            </a:r>
            <a:r>
              <a:rPr lang="pt-BR" i="1" dirty="0" smtClean="0"/>
              <a:t>a =</a:t>
            </a:r>
            <a:r>
              <a:rPr lang="pt-BR" dirty="0" smtClean="0"/>
              <a:t> 3.9083 *10</a:t>
            </a:r>
            <a:r>
              <a:rPr lang="pt-BR" baseline="30000" dirty="0" smtClean="0"/>
              <a:t>3</a:t>
            </a:r>
            <a:r>
              <a:rPr lang="pt-BR" dirty="0"/>
              <a:t>, </a:t>
            </a:r>
            <a:r>
              <a:rPr lang="pt-BR" i="1" dirty="0"/>
              <a:t>b </a:t>
            </a:r>
            <a:r>
              <a:rPr lang="pt-BR" i="1" dirty="0" smtClean="0"/>
              <a:t>=</a:t>
            </a:r>
            <a:r>
              <a:rPr lang="pt-BR" dirty="0" smtClean="0"/>
              <a:t> -5.775 *10</a:t>
            </a:r>
            <a:r>
              <a:rPr lang="pt-BR" baseline="30000" dirty="0" smtClean="0"/>
              <a:t>7</a:t>
            </a:r>
            <a:endParaRPr lang="en-IN" baseline="30000" dirty="0"/>
          </a:p>
        </p:txBody>
      </p:sp>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0254" y="4725144"/>
            <a:ext cx="8615497" cy="194176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158100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323528" y="1772816"/>
            <a:ext cx="2093843" cy="369332"/>
          </a:xfrm>
          <a:prstGeom prst="rect">
            <a:avLst/>
          </a:prstGeom>
        </p:spPr>
        <p:txBody>
          <a:bodyPr wrap="none">
            <a:spAutoFit/>
          </a:bodyPr>
          <a:lstStyle/>
          <a:p>
            <a:r>
              <a:rPr lang="en-IN" dirty="0"/>
              <a:t>In designing RTDs</a:t>
            </a:r>
          </a:p>
        </p:txBody>
      </p:sp>
      <p:sp>
        <p:nvSpPr>
          <p:cNvPr id="7" name="Rectangle 6"/>
          <p:cNvSpPr/>
          <p:nvPr/>
        </p:nvSpPr>
        <p:spPr>
          <a:xfrm>
            <a:off x="971600" y="2348880"/>
            <a:ext cx="7344816" cy="2031325"/>
          </a:xfrm>
          <a:prstGeom prst="rect">
            <a:avLst/>
          </a:prstGeom>
          <a:solidFill>
            <a:srgbClr val="FFE1FF"/>
          </a:solidFill>
          <a:ln>
            <a:solidFill>
              <a:srgbClr val="FF00FF"/>
            </a:solidFill>
          </a:ln>
        </p:spPr>
        <p:txBody>
          <a:bodyPr wrap="square">
            <a:spAutoFit/>
          </a:bodyPr>
          <a:lstStyle/>
          <a:p>
            <a:pPr marL="442913" indent="-442913" algn="just">
              <a:buFont typeface="Wingdings" pitchFamily="2" charset="2"/>
              <a:buChar char="Ø"/>
            </a:pPr>
            <a:r>
              <a:rPr lang="en-US" dirty="0" smtClean="0"/>
              <a:t>Minimize </a:t>
            </a:r>
            <a:r>
              <a:rPr lang="en-US" dirty="0"/>
              <a:t>the effect of tension or </a:t>
            </a:r>
            <a:r>
              <a:rPr lang="en-US" dirty="0" smtClean="0"/>
              <a:t>strain </a:t>
            </a:r>
            <a:r>
              <a:rPr lang="en-IN" dirty="0" smtClean="0"/>
              <a:t>on </a:t>
            </a:r>
            <a:r>
              <a:rPr lang="en-IN" dirty="0"/>
              <a:t>the wires</a:t>
            </a:r>
            <a:r>
              <a:rPr lang="en-IN" dirty="0" smtClean="0"/>
              <a:t>.</a:t>
            </a:r>
          </a:p>
          <a:p>
            <a:pPr marL="442913" indent="-442913" algn="just">
              <a:buFont typeface="Wingdings" pitchFamily="2" charset="2"/>
              <a:buChar char="Ø"/>
            </a:pPr>
            <a:r>
              <a:rPr lang="en-US" dirty="0" smtClean="0"/>
              <a:t>Tensioning </a:t>
            </a:r>
            <a:r>
              <a:rPr lang="en-US" dirty="0"/>
              <a:t>a conductor changes its length </a:t>
            </a:r>
            <a:r>
              <a:rPr lang="en-US" dirty="0" smtClean="0"/>
              <a:t>and </a:t>
            </a:r>
            <a:r>
              <a:rPr lang="en-IN" dirty="0" smtClean="0"/>
              <a:t>cross-sectional </a:t>
            </a:r>
            <a:r>
              <a:rPr lang="en-IN" dirty="0"/>
              <a:t>area (constant volume</a:t>
            </a:r>
            <a:r>
              <a:rPr lang="en-IN" dirty="0" smtClean="0"/>
              <a:t>).</a:t>
            </a:r>
          </a:p>
          <a:p>
            <a:pPr marL="442913" indent="-442913" algn="just">
              <a:buFont typeface="Wingdings" pitchFamily="2" charset="2"/>
              <a:buChar char="Ø"/>
            </a:pPr>
            <a:r>
              <a:rPr lang="en-US" dirty="0"/>
              <a:t>An increase in strain on the conductor increases the </a:t>
            </a:r>
            <a:r>
              <a:rPr lang="en-US" dirty="0" smtClean="0"/>
              <a:t>resistance </a:t>
            </a:r>
            <a:r>
              <a:rPr lang="en-IN" dirty="0" smtClean="0"/>
              <a:t>of </a:t>
            </a:r>
            <a:r>
              <a:rPr lang="en-IN" dirty="0"/>
              <a:t>the conductor</a:t>
            </a:r>
            <a:r>
              <a:rPr lang="en-IN" dirty="0" smtClean="0"/>
              <a:t>.</a:t>
            </a:r>
          </a:p>
          <a:p>
            <a:pPr marL="442913" indent="-442913" algn="just">
              <a:buFont typeface="Wingdings" pitchFamily="2" charset="2"/>
              <a:buChar char="Ø"/>
            </a:pPr>
            <a:r>
              <a:rPr lang="en-IN" dirty="0" smtClean="0"/>
              <a:t>Changes in </a:t>
            </a:r>
            <a:r>
              <a:rPr lang="en-US" dirty="0" smtClean="0"/>
              <a:t>temperature </a:t>
            </a:r>
            <a:r>
              <a:rPr lang="en-US" dirty="0"/>
              <a:t>cause errors in strain readings and these errors must be compensated </a:t>
            </a:r>
            <a:r>
              <a:rPr lang="en-US" dirty="0" smtClean="0"/>
              <a:t>for.</a:t>
            </a:r>
            <a:endParaRPr lang="en-IN" dirty="0"/>
          </a:p>
        </p:txBody>
      </p:sp>
    </p:spTree>
    <p:extLst>
      <p:ext uri="{BB962C8B-B14F-4D97-AF65-F5344CB8AC3E}">
        <p14:creationId xmlns="" xmlns:p14="http://schemas.microsoft.com/office/powerpoint/2010/main" val="140238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179512" y="1700808"/>
            <a:ext cx="1307537" cy="369332"/>
          </a:xfrm>
          <a:prstGeom prst="rect">
            <a:avLst/>
          </a:prstGeom>
          <a:solidFill>
            <a:schemeClr val="accent5">
              <a:lumMod val="40000"/>
              <a:lumOff val="60000"/>
            </a:schemeClr>
          </a:solidFill>
          <a:ln>
            <a:solidFill>
              <a:schemeClr val="accent1"/>
            </a:solidFill>
          </a:ln>
        </p:spPr>
        <p:txBody>
          <a:bodyPr wrap="none">
            <a:spAutoFit/>
          </a:bodyPr>
          <a:lstStyle/>
          <a:p>
            <a:r>
              <a:rPr lang="en-IN" dirty="0" smtClean="0"/>
              <a:t>Wire </a:t>
            </a:r>
            <a:r>
              <a:rPr lang="en-IN" dirty="0"/>
              <a:t>RTDs</a:t>
            </a:r>
          </a:p>
        </p:txBody>
      </p:sp>
      <p:pic>
        <p:nvPicPr>
          <p:cNvPr id="4098" name="Picture 2" descr="2, 3, and 4 Wire RTDs: What is the Differenc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55976" y="641013"/>
            <a:ext cx="4372581" cy="211959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348408" y="2780928"/>
            <a:ext cx="8380149" cy="3416320"/>
          </a:xfrm>
          <a:prstGeom prst="rect">
            <a:avLst/>
          </a:prstGeom>
        </p:spPr>
        <p:txBody>
          <a:bodyPr wrap="square">
            <a:spAutoFit/>
          </a:bodyPr>
          <a:lstStyle/>
          <a:p>
            <a:pPr marL="530225" indent="-530225">
              <a:buFont typeface="Wingdings" pitchFamily="2" charset="2"/>
              <a:buChar char="Ø"/>
            </a:pPr>
            <a:r>
              <a:rPr lang="en-IN" dirty="0" smtClean="0"/>
              <a:t>Has relatively </a:t>
            </a:r>
            <a:r>
              <a:rPr lang="en-IN" dirty="0"/>
              <a:t>low </a:t>
            </a:r>
            <a:r>
              <a:rPr lang="en-IN" dirty="0" smtClean="0"/>
              <a:t>resistance</a:t>
            </a:r>
          </a:p>
          <a:p>
            <a:pPr marL="530225" indent="-530225">
              <a:buFont typeface="Wingdings" pitchFamily="2" charset="2"/>
              <a:buChar char="Ø"/>
            </a:pPr>
            <a:r>
              <a:rPr lang="en-IN" dirty="0" smtClean="0"/>
              <a:t>High </a:t>
            </a:r>
            <a:r>
              <a:rPr lang="en-US" dirty="0" smtClean="0"/>
              <a:t>resistances </a:t>
            </a:r>
            <a:r>
              <a:rPr lang="en-US" dirty="0"/>
              <a:t>would require very long wires or excessively thin </a:t>
            </a:r>
            <a:r>
              <a:rPr lang="en-US" dirty="0" smtClean="0"/>
              <a:t>wires</a:t>
            </a:r>
          </a:p>
          <a:p>
            <a:pPr marL="530225" indent="-530225">
              <a:buFont typeface="Wingdings" pitchFamily="2" charset="2"/>
              <a:buChar char="Ø"/>
            </a:pPr>
            <a:r>
              <a:rPr lang="en-US" dirty="0"/>
              <a:t>High resistance RTDs require more material, and since most RTDs </a:t>
            </a:r>
            <a:r>
              <a:rPr lang="en-US" dirty="0" smtClean="0"/>
              <a:t>are based </a:t>
            </a:r>
            <a:r>
              <a:rPr lang="en-US" dirty="0"/>
              <a:t>on platinum, material costs can be significant</a:t>
            </a:r>
            <a:r>
              <a:rPr lang="en-US" dirty="0" smtClean="0"/>
              <a:t>.</a:t>
            </a:r>
          </a:p>
          <a:p>
            <a:pPr marL="530225" indent="-530225">
              <a:buFont typeface="Wingdings" pitchFamily="2" charset="2"/>
              <a:buChar char="Ø"/>
            </a:pPr>
            <a:r>
              <a:rPr lang="en-US" dirty="0" smtClean="0"/>
              <a:t>Resistance </a:t>
            </a:r>
            <a:r>
              <a:rPr lang="en-US" dirty="0"/>
              <a:t>is from a few ohms to a few tens of </a:t>
            </a:r>
            <a:r>
              <a:rPr lang="en-US" dirty="0" smtClean="0"/>
              <a:t>ohms.</a:t>
            </a:r>
          </a:p>
          <a:p>
            <a:pPr marL="530225" indent="-530225">
              <a:buFont typeface="Wingdings" pitchFamily="2" charset="2"/>
              <a:buChar char="Ø"/>
            </a:pPr>
            <a:r>
              <a:rPr lang="en-US" dirty="0" smtClean="0"/>
              <a:t>Thin </a:t>
            </a:r>
            <a:r>
              <a:rPr lang="en-US" dirty="0"/>
              <a:t>film sensors with </a:t>
            </a:r>
            <a:r>
              <a:rPr lang="en-US" dirty="0" smtClean="0"/>
              <a:t>higher </a:t>
            </a:r>
            <a:r>
              <a:rPr lang="en-IN" dirty="0" smtClean="0"/>
              <a:t>resistances </a:t>
            </a:r>
            <a:r>
              <a:rPr lang="en-IN" dirty="0"/>
              <a:t>can be made</a:t>
            </a:r>
            <a:r>
              <a:rPr lang="en-IN" dirty="0" smtClean="0"/>
              <a:t>.</a:t>
            </a:r>
          </a:p>
          <a:p>
            <a:endParaRPr lang="en-US" dirty="0"/>
          </a:p>
          <a:p>
            <a:pPr marL="285750" indent="-285750" algn="just">
              <a:buFont typeface="Arial" pitchFamily="34" charset="0"/>
              <a:buChar char="•"/>
            </a:pPr>
            <a:r>
              <a:rPr lang="en-US" dirty="0" smtClean="0"/>
              <a:t>The </a:t>
            </a:r>
            <a:r>
              <a:rPr lang="en-US" dirty="0"/>
              <a:t>wire is made of a fairly thin uniform </a:t>
            </a:r>
            <a:r>
              <a:rPr lang="en-US" dirty="0" smtClean="0"/>
              <a:t>wire wound </a:t>
            </a:r>
            <a:r>
              <a:rPr lang="en-US" dirty="0"/>
              <a:t>in a small diameter </a:t>
            </a:r>
            <a:r>
              <a:rPr lang="en-US" dirty="0" smtClean="0"/>
              <a:t>coil, </a:t>
            </a:r>
            <a:r>
              <a:rPr lang="en-US" dirty="0"/>
              <a:t>and the coil is then </a:t>
            </a:r>
            <a:r>
              <a:rPr lang="en-US" dirty="0" smtClean="0"/>
              <a:t>supported on </a:t>
            </a:r>
            <a:r>
              <a:rPr lang="en-US" dirty="0"/>
              <a:t>a suitable support such as mica or glass</a:t>
            </a:r>
            <a:r>
              <a:rPr lang="en-US" dirty="0" smtClean="0"/>
              <a:t>.</a:t>
            </a:r>
          </a:p>
          <a:p>
            <a:pPr marL="285750" indent="-285750" algn="just">
              <a:buFont typeface="Arial" pitchFamily="34" charset="0"/>
              <a:buChar char="•"/>
            </a:pPr>
            <a:r>
              <a:rPr lang="en-US" dirty="0" smtClean="0"/>
              <a:t>The </a:t>
            </a:r>
            <a:r>
              <a:rPr lang="en-US" dirty="0"/>
              <a:t>wire and support may be enclosed in an evacuated glass (typically Pyrex) tube </a:t>
            </a:r>
            <a:r>
              <a:rPr lang="en-US" dirty="0" smtClean="0"/>
              <a:t>with connecting </a:t>
            </a:r>
            <a:r>
              <a:rPr lang="en-US" dirty="0"/>
              <a:t>wires going through the tube or in a highly conductive </a:t>
            </a:r>
            <a:r>
              <a:rPr lang="en-US" dirty="0" smtClean="0"/>
              <a:t>metal.</a:t>
            </a:r>
            <a:endParaRPr lang="en-IN" dirty="0"/>
          </a:p>
        </p:txBody>
      </p:sp>
    </p:spTree>
    <p:extLst>
      <p:ext uri="{BB962C8B-B14F-4D97-AF65-F5344CB8AC3E}">
        <p14:creationId xmlns="" xmlns:p14="http://schemas.microsoft.com/office/powerpoint/2010/main" val="3667473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7652" y="1566084"/>
            <a:ext cx="3117328" cy="369332"/>
          </a:xfrm>
          <a:prstGeom prst="rect">
            <a:avLst/>
          </a:prstGeom>
          <a:solidFill>
            <a:schemeClr val="accent5">
              <a:lumMod val="40000"/>
              <a:lumOff val="60000"/>
            </a:schemeClr>
          </a:solidFill>
          <a:ln>
            <a:solidFill>
              <a:schemeClr val="accent1"/>
            </a:solidFill>
          </a:ln>
        </p:spPr>
        <p:txBody>
          <a:bodyPr wrap="none">
            <a:spAutoFit/>
          </a:bodyPr>
          <a:lstStyle/>
          <a:p>
            <a:r>
              <a:rPr lang="en-IN" dirty="0" smtClean="0"/>
              <a:t>Precision sensors </a:t>
            </a:r>
            <a:r>
              <a:rPr lang="en-IN" dirty="0"/>
              <a:t>Wire </a:t>
            </a:r>
            <a:r>
              <a:rPr lang="en-IN" dirty="0" smtClean="0"/>
              <a:t>RTDs</a:t>
            </a:r>
            <a:endParaRPr lang="en-IN" dirty="0"/>
          </a:p>
        </p:txBody>
      </p:sp>
      <p:sp>
        <p:nvSpPr>
          <p:cNvPr id="5" name="Rectangle 4"/>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6" name="TextBox 5"/>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7" name="Rectangle 6"/>
          <p:cNvSpPr/>
          <p:nvPr/>
        </p:nvSpPr>
        <p:spPr>
          <a:xfrm>
            <a:off x="899592" y="2422203"/>
            <a:ext cx="7167436" cy="3970318"/>
          </a:xfrm>
          <a:prstGeom prst="rect">
            <a:avLst/>
          </a:prstGeom>
          <a:solidFill>
            <a:schemeClr val="accent3">
              <a:lumMod val="20000"/>
              <a:lumOff val="80000"/>
            </a:schemeClr>
          </a:solidFill>
        </p:spPr>
        <p:txBody>
          <a:bodyPr wrap="square">
            <a:spAutoFit/>
          </a:bodyPr>
          <a:lstStyle/>
          <a:p>
            <a:pPr marL="285750" indent="-285750" algn="just">
              <a:buFont typeface="Arial" pitchFamily="34" charset="0"/>
              <a:buChar char="•"/>
            </a:pPr>
            <a:r>
              <a:rPr lang="en-US" dirty="0" smtClean="0"/>
              <a:t>Platinum or </a:t>
            </a:r>
            <a:r>
              <a:rPr lang="en-US" dirty="0"/>
              <a:t>platinum alloy is the first choice</a:t>
            </a:r>
          </a:p>
          <a:p>
            <a:pPr marL="285750" indent="-285750" algn="just">
              <a:buFont typeface="Arial" pitchFamily="34" charset="0"/>
              <a:buChar char="•"/>
            </a:pPr>
            <a:r>
              <a:rPr lang="en-US" dirty="0" smtClean="0"/>
              <a:t>Because of </a:t>
            </a:r>
            <a:r>
              <a:rPr lang="en-US" dirty="0"/>
              <a:t>its excellent mechanical and thermal properties</a:t>
            </a:r>
            <a:r>
              <a:rPr lang="en-US" dirty="0" smtClean="0"/>
              <a:t>.</a:t>
            </a:r>
          </a:p>
          <a:p>
            <a:pPr marL="285750" indent="-285750" algn="just">
              <a:buFont typeface="Arial" pitchFamily="34" charset="0"/>
              <a:buChar char="•"/>
            </a:pPr>
            <a:r>
              <a:rPr lang="en-IN" dirty="0" smtClean="0"/>
              <a:t>Platinum is </a:t>
            </a:r>
            <a:r>
              <a:rPr lang="en-US" dirty="0" smtClean="0"/>
              <a:t>chemically </a:t>
            </a:r>
            <a:r>
              <a:rPr lang="en-US" dirty="0"/>
              <a:t>stable even at elevated temperatures, it resists oxidation, can be made </a:t>
            </a:r>
            <a:r>
              <a:rPr lang="en-US" dirty="0" smtClean="0"/>
              <a:t>into thin </a:t>
            </a:r>
            <a:r>
              <a:rPr lang="en-US" dirty="0"/>
              <a:t>wires of high chemical purity, resists corrosion, and can withstand severe </a:t>
            </a:r>
            <a:r>
              <a:rPr lang="en-US" dirty="0" smtClean="0"/>
              <a:t>environmental </a:t>
            </a:r>
            <a:r>
              <a:rPr lang="en-IN" dirty="0" smtClean="0"/>
              <a:t>conditions. </a:t>
            </a:r>
          </a:p>
          <a:p>
            <a:pPr marL="285750" indent="-285750" algn="just">
              <a:buFont typeface="Arial" pitchFamily="34" charset="0"/>
              <a:buChar char="•"/>
            </a:pPr>
            <a:r>
              <a:rPr lang="en-US" dirty="0" smtClean="0"/>
              <a:t>Temperatures </a:t>
            </a:r>
            <a:r>
              <a:rPr lang="en-US" dirty="0"/>
              <a:t>up to about </a:t>
            </a:r>
            <a:r>
              <a:rPr lang="en-US" dirty="0" smtClean="0"/>
              <a:t>850°C and </a:t>
            </a:r>
            <a:r>
              <a:rPr lang="en-IN" dirty="0" smtClean="0"/>
              <a:t>250</a:t>
            </a:r>
            <a:r>
              <a:rPr lang="en-US" dirty="0" smtClean="0"/>
              <a:t>°</a:t>
            </a:r>
            <a:r>
              <a:rPr lang="en-IN" dirty="0" smtClean="0"/>
              <a:t>C.</a:t>
            </a:r>
          </a:p>
          <a:p>
            <a:pPr algn="just"/>
            <a:endParaRPr lang="en-US" dirty="0"/>
          </a:p>
          <a:p>
            <a:pPr algn="just"/>
            <a:endParaRPr lang="en-US" dirty="0" smtClean="0"/>
          </a:p>
          <a:p>
            <a:pPr marL="285750" indent="-285750" algn="just">
              <a:buFont typeface="Wingdings" pitchFamily="2" charset="2"/>
              <a:buChar char="v"/>
            </a:pPr>
            <a:r>
              <a:rPr lang="en-US" dirty="0" smtClean="0"/>
              <a:t>Platinum </a:t>
            </a:r>
            <a:r>
              <a:rPr lang="en-US" dirty="0"/>
              <a:t>is very sensitive to strain </a:t>
            </a:r>
            <a:r>
              <a:rPr lang="en-US" dirty="0" smtClean="0"/>
              <a:t>and to </a:t>
            </a:r>
            <a:r>
              <a:rPr lang="en-US" dirty="0"/>
              <a:t>chemical contaminants, and because its conductivity is high, the wire length needed </a:t>
            </a:r>
            <a:r>
              <a:rPr lang="en-US" dirty="0" smtClean="0"/>
              <a:t>is </a:t>
            </a:r>
            <a:r>
              <a:rPr lang="en-IN" dirty="0" smtClean="0"/>
              <a:t>long </a:t>
            </a:r>
            <a:r>
              <a:rPr lang="en-IN" dirty="0"/>
              <a:t>(a few </a:t>
            </a:r>
            <a:r>
              <a:rPr lang="en-IN" dirty="0" smtClean="0"/>
              <a:t>meters).</a:t>
            </a:r>
          </a:p>
          <a:p>
            <a:pPr marL="285750" indent="-285750" algn="just">
              <a:buFont typeface="Wingdings" pitchFamily="2" charset="2"/>
              <a:buChar char="v"/>
            </a:pPr>
            <a:r>
              <a:rPr lang="en-IN" dirty="0" smtClean="0"/>
              <a:t>The </a:t>
            </a:r>
            <a:r>
              <a:rPr lang="en-US" dirty="0" smtClean="0"/>
              <a:t>resulting </a:t>
            </a:r>
            <a:r>
              <a:rPr lang="en-US" dirty="0"/>
              <a:t>sensor is physically large and not suitable for sensing where </a:t>
            </a:r>
            <a:r>
              <a:rPr lang="en-US" dirty="0" smtClean="0"/>
              <a:t>temperature </a:t>
            </a:r>
            <a:r>
              <a:rPr lang="en-IN" dirty="0" smtClean="0"/>
              <a:t>gradients </a:t>
            </a:r>
            <a:r>
              <a:rPr lang="en-IN" dirty="0"/>
              <a:t>are </a:t>
            </a:r>
            <a:r>
              <a:rPr lang="en-IN" dirty="0" smtClean="0"/>
              <a:t>high.</a:t>
            </a:r>
            <a:endParaRPr lang="en-IN" dirty="0"/>
          </a:p>
        </p:txBody>
      </p:sp>
    </p:spTree>
    <p:extLst>
      <p:ext uri="{BB962C8B-B14F-4D97-AF65-F5344CB8AC3E}">
        <p14:creationId xmlns="" xmlns:p14="http://schemas.microsoft.com/office/powerpoint/2010/main" val="762918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467544" y="1587819"/>
            <a:ext cx="5976316" cy="369332"/>
          </a:xfrm>
          <a:prstGeom prst="rect">
            <a:avLst/>
          </a:prstGeom>
          <a:solidFill>
            <a:schemeClr val="accent5">
              <a:lumMod val="20000"/>
              <a:lumOff val="80000"/>
            </a:schemeClr>
          </a:solidFill>
          <a:ln>
            <a:solidFill>
              <a:schemeClr val="accent1"/>
            </a:solidFill>
          </a:ln>
        </p:spPr>
        <p:txBody>
          <a:bodyPr wrap="none">
            <a:spAutoFit/>
          </a:bodyPr>
          <a:lstStyle/>
          <a:p>
            <a:r>
              <a:rPr lang="en-IN" dirty="0" smtClean="0"/>
              <a:t>Less demanding applications (</a:t>
            </a:r>
            <a:r>
              <a:rPr lang="en-IN" dirty="0"/>
              <a:t>stability and temperature</a:t>
            </a:r>
            <a:r>
              <a:rPr lang="en-IN" dirty="0" smtClean="0"/>
              <a:t>)</a:t>
            </a:r>
            <a:endParaRPr lang="en-IN" dirty="0"/>
          </a:p>
        </p:txBody>
      </p:sp>
      <p:sp>
        <p:nvSpPr>
          <p:cNvPr id="7" name="Rectangle 6"/>
          <p:cNvSpPr/>
          <p:nvPr/>
        </p:nvSpPr>
        <p:spPr>
          <a:xfrm>
            <a:off x="1295206" y="2348880"/>
            <a:ext cx="6949201" cy="1891865"/>
          </a:xfrm>
          <a:prstGeom prst="rect">
            <a:avLst/>
          </a:prstGeom>
        </p:spPr>
        <p:txBody>
          <a:bodyPr wrap="square">
            <a:spAutoFit/>
          </a:bodyPr>
          <a:lstStyle/>
          <a:p>
            <a:pPr marL="285750" indent="-285750">
              <a:lnSpc>
                <a:spcPct val="150000"/>
              </a:lnSpc>
              <a:buFont typeface="Wingdings" pitchFamily="2" charset="2"/>
              <a:buChar char="ü"/>
            </a:pPr>
            <a:r>
              <a:rPr lang="en-IN" sz="2000" dirty="0" smtClean="0"/>
              <a:t>Nickel, </a:t>
            </a:r>
            <a:r>
              <a:rPr lang="en-US" sz="2000" dirty="0" smtClean="0"/>
              <a:t>copper</a:t>
            </a:r>
            <a:r>
              <a:rPr lang="en-US" sz="2000" dirty="0"/>
              <a:t>, and other conducting materials offer less expensive alternatives at </a:t>
            </a:r>
            <a:r>
              <a:rPr lang="en-US" sz="2000" dirty="0" smtClean="0"/>
              <a:t>reduced </a:t>
            </a:r>
            <a:r>
              <a:rPr lang="en-IN" sz="2000" dirty="0" smtClean="0"/>
              <a:t>performance.</a:t>
            </a:r>
          </a:p>
          <a:p>
            <a:pPr marL="285750" indent="-285750">
              <a:lnSpc>
                <a:spcPct val="150000"/>
              </a:lnSpc>
              <a:buFont typeface="Wingdings" pitchFamily="2" charset="2"/>
              <a:buChar char="ü"/>
            </a:pPr>
            <a:r>
              <a:rPr lang="en-IN" sz="2000" dirty="0" smtClean="0"/>
              <a:t>Nickel : -100</a:t>
            </a:r>
            <a:r>
              <a:rPr lang="en-US" sz="2000" dirty="0"/>
              <a:t>°</a:t>
            </a:r>
            <a:r>
              <a:rPr lang="en-IN" sz="2000" dirty="0" smtClean="0"/>
              <a:t>C </a:t>
            </a:r>
            <a:r>
              <a:rPr lang="en-IN" sz="2000" dirty="0"/>
              <a:t>to about </a:t>
            </a:r>
            <a:r>
              <a:rPr lang="en-IN" sz="2000" dirty="0" smtClean="0"/>
              <a:t>500</a:t>
            </a:r>
            <a:r>
              <a:rPr lang="en-US" sz="2000" dirty="0"/>
              <a:t>°</a:t>
            </a:r>
            <a:r>
              <a:rPr lang="en-IN" sz="2000" dirty="0" smtClean="0"/>
              <a:t>C</a:t>
            </a:r>
            <a:r>
              <a:rPr lang="en-IN" sz="2000" dirty="0"/>
              <a:t> </a:t>
            </a:r>
            <a:r>
              <a:rPr lang="en-IN" sz="2000" dirty="0" smtClean="0"/>
              <a:t>(</a:t>
            </a:r>
            <a:r>
              <a:rPr lang="en-IN" sz="2000" i="1" dirty="0"/>
              <a:t>R-T </a:t>
            </a:r>
            <a:r>
              <a:rPr lang="en-IN" sz="2000" dirty="0" smtClean="0"/>
              <a:t>curve is Non-Linear)</a:t>
            </a:r>
          </a:p>
          <a:p>
            <a:pPr marL="285750" indent="-285750">
              <a:lnSpc>
                <a:spcPct val="150000"/>
              </a:lnSpc>
              <a:buFont typeface="Wingdings" pitchFamily="2" charset="2"/>
              <a:buChar char="ü"/>
            </a:pPr>
            <a:r>
              <a:rPr lang="en-IN" sz="2000" dirty="0" smtClean="0"/>
              <a:t>Copper</a:t>
            </a:r>
            <a:r>
              <a:rPr lang="en-IN" sz="2000" dirty="0"/>
              <a:t> </a:t>
            </a:r>
            <a:r>
              <a:rPr lang="en-IN" sz="2000" dirty="0" smtClean="0"/>
              <a:t>:- </a:t>
            </a:r>
            <a:r>
              <a:rPr lang="en-IN" sz="2000" dirty="0"/>
              <a:t>100</a:t>
            </a:r>
            <a:r>
              <a:rPr lang="en-US" sz="2000" dirty="0"/>
              <a:t>°</a:t>
            </a:r>
            <a:r>
              <a:rPr lang="en-IN" sz="2000" dirty="0"/>
              <a:t>C to about </a:t>
            </a:r>
            <a:r>
              <a:rPr lang="en-IN" sz="2000" dirty="0" smtClean="0"/>
              <a:t>300</a:t>
            </a:r>
            <a:r>
              <a:rPr lang="en-US" sz="2000" dirty="0"/>
              <a:t>°</a:t>
            </a:r>
            <a:r>
              <a:rPr lang="en-IN" sz="2000" dirty="0"/>
              <a:t>C (</a:t>
            </a:r>
            <a:r>
              <a:rPr lang="en-IN" sz="2000" i="1" dirty="0"/>
              <a:t>R-T </a:t>
            </a:r>
            <a:r>
              <a:rPr lang="en-IN" sz="2000" dirty="0"/>
              <a:t>curve is </a:t>
            </a:r>
            <a:r>
              <a:rPr lang="en-IN" sz="2000" dirty="0" smtClean="0"/>
              <a:t>Linear</a:t>
            </a:r>
            <a:r>
              <a:rPr lang="en-IN" sz="2000" dirty="0"/>
              <a:t>)</a:t>
            </a:r>
          </a:p>
        </p:txBody>
      </p:sp>
    </p:spTree>
    <p:extLst>
      <p:ext uri="{BB962C8B-B14F-4D97-AF65-F5344CB8AC3E}">
        <p14:creationId xmlns="" xmlns:p14="http://schemas.microsoft.com/office/powerpoint/2010/main" val="3225728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99592" y="367004"/>
            <a:ext cx="7848871"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UNIT II </a:t>
            </a:r>
            <a:r>
              <a:rPr lang="en-IN" sz="2000" b="1" dirty="0" smtClean="0"/>
              <a:t>– </a:t>
            </a:r>
            <a:r>
              <a:rPr lang="en-US" sz="2000" b="1" dirty="0" smtClean="0"/>
              <a:t>TEMPERATURE SENSORS AND THERMAL ACTUATORS </a:t>
            </a:r>
            <a:endParaRPr lang="en-IN" sz="2000" b="1" dirty="0"/>
          </a:p>
        </p:txBody>
      </p:sp>
      <p:sp>
        <p:nvSpPr>
          <p:cNvPr id="7" name="Rectangle 6"/>
          <p:cNvSpPr/>
          <p:nvPr/>
        </p:nvSpPr>
        <p:spPr>
          <a:xfrm>
            <a:off x="611560" y="1340768"/>
            <a:ext cx="7992888" cy="4524315"/>
          </a:xfrm>
          <a:prstGeom prst="rect">
            <a:avLst/>
          </a:prstGeom>
        </p:spPr>
        <p:txBody>
          <a:bodyPr wrap="square">
            <a:spAutoFit/>
          </a:bodyPr>
          <a:lstStyle/>
          <a:p>
            <a:pPr marL="465138" indent="-465138" algn="just">
              <a:buFont typeface="Wingdings" pitchFamily="2" charset="2"/>
              <a:buChar char="Ø"/>
            </a:pPr>
            <a:r>
              <a:rPr lang="en-US" sz="3200" b="1" dirty="0" smtClean="0">
                <a:ln w="1905">
                  <a:solidFill>
                    <a:schemeClr val="accent3"/>
                  </a:solidFill>
                </a:ln>
                <a:solidFill>
                  <a:schemeClr val="accent3">
                    <a:lumMod val="60000"/>
                    <a:lumOff val="40000"/>
                  </a:schemeClr>
                </a:solidFill>
                <a:effectLst>
                  <a:innerShdw blurRad="69850" dist="43180" dir="5400000">
                    <a:srgbClr val="000000">
                      <a:alpha val="65000"/>
                    </a:srgbClr>
                  </a:innerShdw>
                </a:effectLst>
              </a:rPr>
              <a:t>Thermo resistive Sensors: </a:t>
            </a:r>
          </a:p>
          <a:p>
            <a:pPr marL="1379538" lvl="2" indent="-465138" algn="just">
              <a:buFont typeface="Arial" pitchFamily="34" charset="0"/>
              <a:buChar char="•"/>
            </a:pPr>
            <a:r>
              <a:rPr lang="en-US" sz="3200" b="1" dirty="0" err="1" smtClean="0">
                <a:ln w="1905">
                  <a:solidFill>
                    <a:schemeClr val="accent3"/>
                  </a:solidFill>
                </a:ln>
                <a:solidFill>
                  <a:schemeClr val="accent3">
                    <a:lumMod val="60000"/>
                    <a:lumOff val="40000"/>
                  </a:schemeClr>
                </a:solidFill>
                <a:effectLst>
                  <a:innerShdw blurRad="69850" dist="43180" dir="5400000">
                    <a:srgbClr val="000000">
                      <a:alpha val="65000"/>
                    </a:srgbClr>
                  </a:innerShdw>
                </a:effectLst>
              </a:rPr>
              <a:t>Themistors</a:t>
            </a:r>
            <a:r>
              <a:rPr lang="en-US" sz="3200" b="1" dirty="0" smtClean="0">
                <a:ln w="1905">
                  <a:solidFill>
                    <a:schemeClr val="accent3"/>
                  </a:solidFill>
                </a:ln>
                <a:solidFill>
                  <a:schemeClr val="accent3">
                    <a:lumMod val="60000"/>
                    <a:lumOff val="40000"/>
                  </a:schemeClr>
                </a:solidFill>
                <a:effectLst>
                  <a:innerShdw blurRad="69850" dist="43180" dir="5400000">
                    <a:srgbClr val="000000">
                      <a:alpha val="65000"/>
                    </a:srgbClr>
                  </a:innerShdw>
                </a:effectLst>
              </a:rPr>
              <a:t>, Resistance temperature sensors - Silicon resistive sensors – </a:t>
            </a:r>
          </a:p>
          <a:p>
            <a:pPr marL="465138" indent="-465138" algn="just">
              <a:buFont typeface="Wingdings" pitchFamily="2" charset="2"/>
              <a:buChar char="Ø"/>
            </a:pPr>
            <a:r>
              <a:rPr lang="en-US" sz="3200" b="1" dirty="0" smtClean="0">
                <a:ln w="1905">
                  <a:solidFill>
                    <a:schemeClr val="accent3"/>
                  </a:solidFill>
                </a:ln>
                <a:solidFill>
                  <a:schemeClr val="accent3">
                    <a:lumMod val="60000"/>
                    <a:lumOff val="40000"/>
                  </a:schemeClr>
                </a:solidFill>
                <a:effectLst>
                  <a:innerShdw blurRad="69850" dist="43180" dir="5400000">
                    <a:srgbClr val="000000">
                      <a:alpha val="65000"/>
                    </a:srgbClr>
                  </a:innerShdw>
                </a:effectLst>
              </a:rPr>
              <a:t>Thermoelectric Sensors </a:t>
            </a:r>
          </a:p>
          <a:p>
            <a:pPr marL="465138" indent="-465138" algn="just">
              <a:buFont typeface="Wingdings" pitchFamily="2" charset="2"/>
              <a:buChar char="Ø"/>
            </a:pPr>
            <a:r>
              <a:rPr lang="en-US" sz="3200" b="1" dirty="0" smtClean="0">
                <a:ln w="1905">
                  <a:solidFill>
                    <a:schemeClr val="accent3"/>
                  </a:solidFill>
                </a:ln>
                <a:solidFill>
                  <a:schemeClr val="accent3">
                    <a:lumMod val="60000"/>
                    <a:lumOff val="40000"/>
                  </a:schemeClr>
                </a:solidFill>
                <a:effectLst>
                  <a:innerShdw blurRad="69850" dist="43180" dir="5400000">
                    <a:srgbClr val="000000">
                      <a:alpha val="65000"/>
                    </a:srgbClr>
                  </a:innerShdw>
                </a:effectLst>
              </a:rPr>
              <a:t>PN Junction Temperature Sensors </a:t>
            </a:r>
          </a:p>
          <a:p>
            <a:pPr marL="465138" indent="-465138" algn="just">
              <a:buFont typeface="Wingdings" pitchFamily="2" charset="2"/>
              <a:buChar char="Ø"/>
            </a:pPr>
            <a:r>
              <a:rPr lang="en-US" sz="3200" b="1" dirty="0" smtClean="0">
                <a:ln w="1905">
                  <a:solidFill>
                    <a:schemeClr val="accent3"/>
                  </a:solidFill>
                </a:ln>
                <a:solidFill>
                  <a:schemeClr val="accent3">
                    <a:lumMod val="60000"/>
                    <a:lumOff val="40000"/>
                  </a:schemeClr>
                </a:solidFill>
                <a:effectLst>
                  <a:innerShdw blurRad="69850" dist="43180" dir="5400000">
                    <a:srgbClr val="000000">
                      <a:alpha val="65000"/>
                    </a:srgbClr>
                  </a:innerShdw>
                </a:effectLst>
              </a:rPr>
              <a:t>Optical and Acoustical Sensors </a:t>
            </a:r>
          </a:p>
          <a:p>
            <a:pPr marL="465138" indent="-465138" algn="just">
              <a:buFont typeface="Wingdings" pitchFamily="2" charset="2"/>
              <a:buChar char="Ø"/>
            </a:pPr>
            <a:r>
              <a:rPr lang="en-US" sz="3200" b="1" dirty="0" smtClean="0">
                <a:ln w="1905">
                  <a:solidFill>
                    <a:schemeClr val="accent3"/>
                  </a:solidFill>
                </a:ln>
                <a:solidFill>
                  <a:schemeClr val="accent3">
                    <a:lumMod val="60000"/>
                    <a:lumOff val="40000"/>
                  </a:schemeClr>
                </a:solidFill>
                <a:effectLst>
                  <a:innerShdw blurRad="69850" dist="43180" dir="5400000">
                    <a:srgbClr val="000000">
                      <a:alpha val="65000"/>
                    </a:srgbClr>
                  </a:innerShdw>
                </a:effectLst>
              </a:rPr>
              <a:t>Thermo mechanical sensors and </a:t>
            </a:r>
            <a:r>
              <a:rPr lang="en-US" sz="3200" b="1" dirty="0" err="1" smtClean="0">
                <a:ln w="1905">
                  <a:solidFill>
                    <a:schemeClr val="accent3"/>
                  </a:solidFill>
                </a:ln>
                <a:solidFill>
                  <a:schemeClr val="accent3">
                    <a:lumMod val="60000"/>
                    <a:lumOff val="40000"/>
                  </a:schemeClr>
                </a:solidFill>
                <a:effectLst>
                  <a:innerShdw blurRad="69850" dist="43180" dir="5400000">
                    <a:srgbClr val="000000">
                      <a:alpha val="65000"/>
                    </a:srgbClr>
                  </a:innerShdw>
                </a:effectLst>
              </a:rPr>
              <a:t>Actators</a:t>
            </a:r>
            <a:r>
              <a:rPr lang="en-US" sz="3200" b="1" dirty="0" smtClean="0">
                <a:ln w="1905">
                  <a:solidFill>
                    <a:schemeClr val="accent3"/>
                  </a:solidFill>
                </a:ln>
                <a:solidFill>
                  <a:schemeClr val="accent3">
                    <a:lumMod val="60000"/>
                    <a:lumOff val="40000"/>
                  </a:schemeClr>
                </a:solidFill>
                <a:effectLst>
                  <a:innerShdw blurRad="69850" dist="43180" dir="5400000">
                    <a:srgbClr val="000000">
                      <a:alpha val="65000"/>
                    </a:srgbClr>
                  </a:innerShdw>
                </a:effectLst>
              </a:rPr>
              <a:t>. </a:t>
            </a:r>
            <a:endParaRPr lang="en-US" sz="3200" b="1" dirty="0">
              <a:ln w="1905">
                <a:solidFill>
                  <a:schemeClr val="accent3"/>
                </a:solidFill>
              </a:ln>
              <a:solidFill>
                <a:schemeClr val="accent3">
                  <a:lumMod val="60000"/>
                  <a:lumOff val="40000"/>
                </a:schemeClr>
              </a:solidFill>
              <a:effectLst>
                <a:innerShdw blurRad="69850" dist="43180" dir="5400000">
                  <a:srgbClr val="000000">
                    <a:alpha val="65000"/>
                  </a:srgbClr>
                </a:innerShdw>
              </a:effectLst>
            </a:endParaRPr>
          </a:p>
        </p:txBody>
      </p:sp>
    </p:spTree>
    <p:extLst>
      <p:ext uri="{BB962C8B-B14F-4D97-AF65-F5344CB8AC3E}">
        <p14:creationId xmlns="" xmlns:p14="http://schemas.microsoft.com/office/powerpoint/2010/main" val="3083851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656662" y="1772816"/>
            <a:ext cx="1949573" cy="369332"/>
          </a:xfrm>
          <a:prstGeom prst="rect">
            <a:avLst/>
          </a:prstGeom>
          <a:solidFill>
            <a:schemeClr val="accent5">
              <a:lumMod val="20000"/>
              <a:lumOff val="80000"/>
            </a:schemeClr>
          </a:solidFill>
          <a:ln>
            <a:solidFill>
              <a:schemeClr val="accent1"/>
            </a:solidFill>
          </a:ln>
        </p:spPr>
        <p:txBody>
          <a:bodyPr wrap="none">
            <a:spAutoFit/>
          </a:bodyPr>
          <a:lstStyle/>
          <a:p>
            <a:r>
              <a:rPr lang="en-IN" dirty="0"/>
              <a:t>Thin film sensors</a:t>
            </a:r>
          </a:p>
        </p:txBody>
      </p:sp>
      <p:sp>
        <p:nvSpPr>
          <p:cNvPr id="7" name="Rectangle 6"/>
          <p:cNvSpPr/>
          <p:nvPr/>
        </p:nvSpPr>
        <p:spPr>
          <a:xfrm>
            <a:off x="1466630" y="2276872"/>
            <a:ext cx="6633761" cy="2031325"/>
          </a:xfrm>
          <a:prstGeom prst="rect">
            <a:avLst/>
          </a:prstGeom>
          <a:solidFill>
            <a:schemeClr val="accent2">
              <a:lumMod val="40000"/>
              <a:lumOff val="60000"/>
            </a:schemeClr>
          </a:solidFill>
        </p:spPr>
        <p:txBody>
          <a:bodyPr wrap="square">
            <a:spAutoFit/>
          </a:bodyPr>
          <a:lstStyle/>
          <a:p>
            <a:pPr marL="285750" indent="-285750" algn="just">
              <a:buFont typeface="Arial" pitchFamily="34" charset="0"/>
              <a:buChar char="•"/>
            </a:pPr>
            <a:r>
              <a:rPr lang="en-US" dirty="0" smtClean="0"/>
              <a:t>Produced </a:t>
            </a:r>
            <a:r>
              <a:rPr lang="en-US" dirty="0"/>
              <a:t>by depositing a thin layer of a suitable </a:t>
            </a:r>
            <a:r>
              <a:rPr lang="en-US" dirty="0" smtClean="0"/>
              <a:t>material.</a:t>
            </a:r>
          </a:p>
          <a:p>
            <a:pPr marL="285750" indent="-285750" algn="just">
              <a:buFont typeface="Arial" pitchFamily="34" charset="0"/>
              <a:buChar char="•"/>
            </a:pPr>
            <a:r>
              <a:rPr lang="en-IN" dirty="0" smtClean="0"/>
              <a:t>Such </a:t>
            </a:r>
            <a:r>
              <a:rPr lang="en-US" dirty="0" smtClean="0"/>
              <a:t>as </a:t>
            </a:r>
            <a:r>
              <a:rPr lang="en-US" dirty="0"/>
              <a:t>platinum or one of its alloys, on a thermally stable, electrically </a:t>
            </a:r>
            <a:r>
              <a:rPr lang="en-US" dirty="0" smtClean="0"/>
              <a:t>non-conducting ceramic.</a:t>
            </a:r>
          </a:p>
          <a:p>
            <a:pPr marL="285750" indent="-285750" algn="just">
              <a:buFont typeface="Arial" pitchFamily="34" charset="0"/>
              <a:buChar char="•"/>
            </a:pPr>
            <a:r>
              <a:rPr lang="en-US" dirty="0"/>
              <a:t>The thin film can then be etched to form </a:t>
            </a:r>
            <a:r>
              <a:rPr lang="en-US" dirty="0" smtClean="0"/>
              <a:t>a long </a:t>
            </a:r>
            <a:r>
              <a:rPr lang="en-US" dirty="0"/>
              <a:t>strip (typically in a meander fashion) and the sensor is potted in epoxy or glass </a:t>
            </a:r>
            <a:r>
              <a:rPr lang="en-US" dirty="0" smtClean="0"/>
              <a:t>to </a:t>
            </a:r>
            <a:r>
              <a:rPr lang="en-IN" dirty="0" smtClean="0"/>
              <a:t>protect </a:t>
            </a:r>
            <a:r>
              <a:rPr lang="en-IN" dirty="0"/>
              <a:t>it</a:t>
            </a:r>
            <a:r>
              <a:rPr lang="en-IN" dirty="0" smtClean="0"/>
              <a:t>.</a:t>
            </a:r>
          </a:p>
          <a:p>
            <a:pPr marL="285750" indent="-285750" algn="just">
              <a:buFont typeface="Arial" pitchFamily="34" charset="0"/>
              <a:buChar char="•"/>
            </a:pPr>
            <a:r>
              <a:rPr lang="en-US" dirty="0"/>
              <a:t>Typical resistance is 100 </a:t>
            </a:r>
            <a:r>
              <a:rPr lang="el-GR" dirty="0" smtClean="0"/>
              <a:t>Ω</a:t>
            </a:r>
            <a:r>
              <a:rPr lang="en-US" dirty="0" smtClean="0"/>
              <a:t> to </a:t>
            </a:r>
            <a:r>
              <a:rPr lang="en-IN" dirty="0" smtClean="0"/>
              <a:t>2000</a:t>
            </a:r>
            <a:r>
              <a:rPr lang="el-GR" dirty="0"/>
              <a:t> </a:t>
            </a:r>
            <a:r>
              <a:rPr lang="el-GR" dirty="0" smtClean="0"/>
              <a:t>Ω</a:t>
            </a:r>
            <a:r>
              <a:rPr lang="en-US" dirty="0" smtClean="0"/>
              <a:t>.</a:t>
            </a:r>
          </a:p>
        </p:txBody>
      </p:sp>
      <p:pic>
        <p:nvPicPr>
          <p:cNvPr id="614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0068" y="4362984"/>
            <a:ext cx="9015869" cy="22343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30439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1700808"/>
            <a:ext cx="2808312" cy="369332"/>
          </a:xfrm>
          <a:prstGeom prst="rect">
            <a:avLst/>
          </a:prstGeom>
          <a:solidFill>
            <a:schemeClr val="accent5">
              <a:lumMod val="20000"/>
              <a:lumOff val="80000"/>
            </a:schemeClr>
          </a:solidFill>
          <a:ln>
            <a:solidFill>
              <a:schemeClr val="accent1"/>
            </a:solidFill>
          </a:ln>
        </p:spPr>
        <p:txBody>
          <a:bodyPr wrap="square">
            <a:spAutoFit/>
          </a:bodyPr>
          <a:lstStyle/>
          <a:p>
            <a:r>
              <a:rPr lang="en-IN" dirty="0" smtClean="0"/>
              <a:t>Wire RTDs with leads</a:t>
            </a:r>
            <a:endParaRPr lang="en-IN" dirty="0"/>
          </a:p>
        </p:txBody>
      </p:sp>
      <p:sp>
        <p:nvSpPr>
          <p:cNvPr id="5" name="Rectangle 4"/>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6" name="TextBox 5"/>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grpSp>
        <p:nvGrpSpPr>
          <p:cNvPr id="7" name="Group 6"/>
          <p:cNvGrpSpPr/>
          <p:nvPr/>
        </p:nvGrpSpPr>
        <p:grpSpPr>
          <a:xfrm>
            <a:off x="1" y="2132856"/>
            <a:ext cx="9010969" cy="3536732"/>
            <a:chOff x="1" y="2348880"/>
            <a:chExt cx="9010969" cy="3536732"/>
          </a:xfrm>
        </p:grpSpPr>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 y="2348880"/>
              <a:ext cx="9010969" cy="265288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193" y="5001766"/>
              <a:ext cx="8985777" cy="88384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
        <p:nvSpPr>
          <p:cNvPr id="8" name="Rectangle 7"/>
          <p:cNvSpPr/>
          <p:nvPr/>
        </p:nvSpPr>
        <p:spPr>
          <a:xfrm>
            <a:off x="0" y="5944988"/>
            <a:ext cx="914400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If </a:t>
            </a:r>
            <a:r>
              <a:rPr lang="en-US" dirty="0"/>
              <a:t>the resistance in </a:t>
            </a:r>
            <a:r>
              <a:rPr lang="en-US" i="1" dirty="0"/>
              <a:t>A-A </a:t>
            </a:r>
            <a:r>
              <a:rPr lang="en-US" dirty="0"/>
              <a:t>is subtracted from the </a:t>
            </a:r>
            <a:r>
              <a:rPr lang="en-US" dirty="0" smtClean="0"/>
              <a:t>total resistance </a:t>
            </a:r>
            <a:r>
              <a:rPr lang="en-US" dirty="0"/>
              <a:t>(measured between </a:t>
            </a:r>
            <a:r>
              <a:rPr lang="en-US" i="1" dirty="0"/>
              <a:t>A</a:t>
            </a:r>
            <a:r>
              <a:rPr lang="en-US" dirty="0"/>
              <a:t>-</a:t>
            </a:r>
            <a:r>
              <a:rPr lang="en-US" i="1" dirty="0"/>
              <a:t>B</a:t>
            </a:r>
            <a:r>
              <a:rPr lang="en-US" dirty="0"/>
              <a:t>), one obtains the resistance of the RTD regardless </a:t>
            </a:r>
            <a:r>
              <a:rPr lang="en-US" dirty="0" smtClean="0"/>
              <a:t>of the </a:t>
            </a:r>
            <a:r>
              <a:rPr lang="en-US" dirty="0"/>
              <a:t>resistance of the lead wires.</a:t>
            </a:r>
            <a:endParaRPr lang="en-IN" dirty="0"/>
          </a:p>
        </p:txBody>
      </p:sp>
    </p:spTree>
    <p:extLst>
      <p:ext uri="{BB962C8B-B14F-4D97-AF65-F5344CB8AC3E}">
        <p14:creationId xmlns="" xmlns:p14="http://schemas.microsoft.com/office/powerpoint/2010/main" val="2831507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RTD Sensor Connections Instrumentation Tools"/>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7504" y="2276872"/>
            <a:ext cx="8999655" cy="396044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6" name="TextBox 5"/>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7" name="Rectangle 6"/>
          <p:cNvSpPr/>
          <p:nvPr/>
        </p:nvSpPr>
        <p:spPr>
          <a:xfrm>
            <a:off x="395536" y="1700808"/>
            <a:ext cx="2808312" cy="369332"/>
          </a:xfrm>
          <a:prstGeom prst="rect">
            <a:avLst/>
          </a:prstGeom>
          <a:solidFill>
            <a:schemeClr val="accent5">
              <a:lumMod val="20000"/>
              <a:lumOff val="80000"/>
            </a:schemeClr>
          </a:solidFill>
          <a:ln>
            <a:solidFill>
              <a:schemeClr val="accent1"/>
            </a:solidFill>
          </a:ln>
        </p:spPr>
        <p:txBody>
          <a:bodyPr wrap="square">
            <a:spAutoFit/>
          </a:bodyPr>
          <a:lstStyle/>
          <a:p>
            <a:r>
              <a:rPr lang="en-IN" dirty="0" smtClean="0"/>
              <a:t>Wire RTDs with leads</a:t>
            </a:r>
            <a:endParaRPr lang="en-IN" dirty="0"/>
          </a:p>
        </p:txBody>
      </p:sp>
    </p:spTree>
    <p:extLst>
      <p:ext uri="{BB962C8B-B14F-4D97-AF65-F5344CB8AC3E}">
        <p14:creationId xmlns="" xmlns:p14="http://schemas.microsoft.com/office/powerpoint/2010/main" val="5640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hoosing the Right Temperature Sensor | DG Instruments Pty Ltd"/>
          <p:cNvPicPr>
            <a:picLocks noChangeAspect="1" noChangeArrowheads="1"/>
          </p:cNvPicPr>
          <p:nvPr/>
        </p:nvPicPr>
        <p:blipFill>
          <a:blip r:embed="rId2" cstate="print"/>
          <a:srcRect/>
          <a:stretch>
            <a:fillRect/>
          </a:stretch>
        </p:blipFill>
        <p:spPr bwMode="auto">
          <a:xfrm>
            <a:off x="-36512" y="1468523"/>
            <a:ext cx="9249544" cy="4624773"/>
          </a:xfrm>
          <a:prstGeom prst="rect">
            <a:avLst/>
          </a:prstGeom>
          <a:noFill/>
        </p:spPr>
      </p:pic>
      <p:sp>
        <p:nvSpPr>
          <p:cNvPr id="5" name="Rectangle 4"/>
          <p:cNvSpPr/>
          <p:nvPr/>
        </p:nvSpPr>
        <p:spPr>
          <a:xfrm>
            <a:off x="1" y="908720"/>
            <a:ext cx="3752630"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Resistance Temperature Detectors</a:t>
            </a:r>
            <a:endParaRPr lang="en-US" dirty="0"/>
          </a:p>
        </p:txBody>
      </p:sp>
      <p:sp>
        <p:nvSpPr>
          <p:cNvPr id="6" name="TextBox 5"/>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1814513"/>
            <a:ext cx="9143999" cy="2894319"/>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347663"/>
            <a:ext cx="9153525" cy="616267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1652588"/>
            <a:ext cx="9210675" cy="355282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1976438"/>
            <a:ext cx="9258300" cy="290512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 y="2190750"/>
            <a:ext cx="9144000" cy="2333111"/>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47650" y="1247775"/>
            <a:ext cx="8648700" cy="43624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700808"/>
            <a:ext cx="2954655"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The human body and heat</a:t>
            </a:r>
            <a:endParaRPr lang="en-US" dirty="0"/>
          </a:p>
        </p:txBody>
      </p:sp>
      <p:sp>
        <p:nvSpPr>
          <p:cNvPr id="5" name="TextBox 4"/>
          <p:cNvSpPr txBox="1"/>
          <p:nvPr/>
        </p:nvSpPr>
        <p:spPr>
          <a:xfrm>
            <a:off x="683568" y="367004"/>
            <a:ext cx="7848871"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UNIT II </a:t>
            </a:r>
            <a:r>
              <a:rPr lang="en-IN" sz="2000" b="1" dirty="0" smtClean="0"/>
              <a:t>– </a:t>
            </a:r>
            <a:r>
              <a:rPr lang="en-US" sz="2000" b="1" dirty="0" smtClean="0"/>
              <a:t>TEMPERATURE SENSORS AND THERMAL ACTUATORS </a:t>
            </a:r>
            <a:endParaRPr lang="en-IN" sz="2000" b="1" dirty="0"/>
          </a:p>
        </p:txBody>
      </p:sp>
      <p:sp>
        <p:nvSpPr>
          <p:cNvPr id="6" name="Rectangle 5"/>
          <p:cNvSpPr/>
          <p:nvPr/>
        </p:nvSpPr>
        <p:spPr>
          <a:xfrm>
            <a:off x="395537" y="2492896"/>
            <a:ext cx="8748464" cy="2577244"/>
          </a:xfrm>
          <a:prstGeom prst="rect">
            <a:avLst/>
          </a:prstGeom>
        </p:spPr>
        <p:txBody>
          <a:bodyPr wrap="square">
            <a:spAutoFit/>
          </a:bodyPr>
          <a:lstStyle/>
          <a:p>
            <a:pPr marL="465138" indent="-465138" algn="just">
              <a:lnSpc>
                <a:spcPct val="150000"/>
              </a:lnSpc>
              <a:buFont typeface="Wingdings" pitchFamily="2" charset="2"/>
              <a:buChar char="Ø"/>
            </a:pPr>
            <a:r>
              <a:rPr lang="en-US" sz="2200" dirty="0" smtClean="0"/>
              <a:t>A person consuming 2000 kcal/day,	produces 2000*1000*4.184 = 8.368*10</a:t>
            </a:r>
            <a:r>
              <a:rPr lang="en-US" sz="2200" baseline="30000" dirty="0" smtClean="0"/>
              <a:t>6</a:t>
            </a:r>
            <a:r>
              <a:rPr lang="en-US" sz="2200" dirty="0" smtClean="0"/>
              <a:t> J of energy; to an average power of 8.368*10</a:t>
            </a:r>
            <a:r>
              <a:rPr lang="en-US" sz="2200" baseline="30000" dirty="0" smtClean="0"/>
              <a:t>6</a:t>
            </a:r>
            <a:r>
              <a:rPr lang="en-US" sz="2200" dirty="0" smtClean="0"/>
              <a:t>/24/3600 = 96.85 W.</a:t>
            </a:r>
          </a:p>
          <a:p>
            <a:pPr marL="465138" indent="-465138" algn="just">
              <a:lnSpc>
                <a:spcPct val="150000"/>
              </a:lnSpc>
              <a:buFont typeface="Wingdings" pitchFamily="2" charset="2"/>
              <a:buChar char="Ø"/>
            </a:pPr>
            <a:r>
              <a:rPr lang="en-US" sz="2200" dirty="0" smtClean="0"/>
              <a:t>Hyperthermia - a body core temperature below 35</a:t>
            </a:r>
            <a:r>
              <a:rPr lang="en-US" sz="2200" dirty="0" smtClean="0">
                <a:latin typeface="Univers 57 Condensed"/>
              </a:rPr>
              <a:t>°</a:t>
            </a:r>
            <a:r>
              <a:rPr lang="en-US" sz="2200" dirty="0" smtClean="0"/>
              <a:t>C.</a:t>
            </a:r>
          </a:p>
          <a:p>
            <a:pPr marL="465138" indent="-465138" algn="just">
              <a:lnSpc>
                <a:spcPct val="150000"/>
              </a:lnSpc>
              <a:buFont typeface="Wingdings" pitchFamily="2" charset="2"/>
              <a:buChar char="Ø"/>
            </a:pPr>
            <a:r>
              <a:rPr lang="en-US" sz="2200" dirty="0" smtClean="0"/>
              <a:t>Hyperpyrexia - Above 41.5</a:t>
            </a:r>
            <a:r>
              <a:rPr lang="en-US" sz="2200" dirty="0" smtClean="0">
                <a:latin typeface="Univers 57 Condensed"/>
              </a:rPr>
              <a:t>°</a:t>
            </a:r>
            <a:r>
              <a:rPr lang="en-US" sz="2200" dirty="0" smtClean="0"/>
              <a:t>C</a:t>
            </a:r>
            <a:endParaRPr lang="en-US"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0" y="2410197"/>
            <a:ext cx="9401175" cy="16668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268491" y="43854"/>
            <a:ext cx="8551981" cy="6814146"/>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srcRect/>
          <a:stretch>
            <a:fillRect/>
          </a:stretch>
        </p:blipFill>
        <p:spPr bwMode="auto">
          <a:xfrm>
            <a:off x="0" y="2081213"/>
            <a:ext cx="9144000" cy="26955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3"/>
          <p:cNvPicPr>
            <a:picLocks noChangeAspect="1" noChangeArrowheads="1"/>
          </p:cNvPicPr>
          <p:nvPr/>
        </p:nvPicPr>
        <p:blipFill>
          <a:blip r:embed="rId2" cstate="print"/>
          <a:srcRect/>
          <a:stretch>
            <a:fillRect/>
          </a:stretch>
        </p:blipFill>
        <p:spPr bwMode="auto">
          <a:xfrm>
            <a:off x="41844" y="-27384"/>
            <a:ext cx="9138668" cy="5212080"/>
          </a:xfrm>
          <a:prstGeom prst="rect">
            <a:avLst/>
          </a:prstGeom>
          <a:ln>
            <a:noFill/>
          </a:ln>
          <a:effectLst>
            <a:outerShdw blurRad="292100" dist="139700" dir="2700000" algn="tl" rotWithShape="0">
              <a:srgbClr val="333333">
                <a:alpha val="65000"/>
              </a:srgbClr>
            </a:outerShdw>
          </a:effectLst>
        </p:spPr>
      </p:pic>
      <p:pic>
        <p:nvPicPr>
          <p:cNvPr id="65540" name="Picture 4"/>
          <p:cNvPicPr>
            <a:picLocks noChangeAspect="1" noChangeArrowheads="1"/>
          </p:cNvPicPr>
          <p:nvPr/>
        </p:nvPicPr>
        <p:blipFill>
          <a:blip r:embed="rId3" cstate="print"/>
          <a:srcRect/>
          <a:stretch>
            <a:fillRect/>
          </a:stretch>
        </p:blipFill>
        <p:spPr bwMode="auto">
          <a:xfrm>
            <a:off x="38100" y="5589240"/>
            <a:ext cx="9067800" cy="11049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3"/>
          <p:cNvPicPr>
            <a:picLocks noChangeAspect="1" noChangeArrowheads="1"/>
          </p:cNvPicPr>
          <p:nvPr/>
        </p:nvPicPr>
        <p:blipFill>
          <a:blip r:embed="rId2" cstate="print"/>
          <a:srcRect/>
          <a:stretch>
            <a:fillRect/>
          </a:stretch>
        </p:blipFill>
        <p:spPr bwMode="auto">
          <a:xfrm>
            <a:off x="35496" y="292596"/>
            <a:ext cx="9117220" cy="4297680"/>
          </a:xfrm>
          <a:prstGeom prst="rect">
            <a:avLst/>
          </a:prstGeom>
          <a:ln>
            <a:noFill/>
          </a:ln>
          <a:effectLst>
            <a:outerShdw blurRad="292100" dist="139700" dir="2700000" algn="tl" rotWithShape="0">
              <a:srgbClr val="333333">
                <a:alpha val="65000"/>
              </a:srgbClr>
            </a:outerShdw>
          </a:effectLst>
        </p:spPr>
      </p:pic>
      <p:pic>
        <p:nvPicPr>
          <p:cNvPr id="66564" name="Picture 4"/>
          <p:cNvPicPr>
            <a:picLocks noChangeAspect="1" noChangeArrowheads="1"/>
          </p:cNvPicPr>
          <p:nvPr/>
        </p:nvPicPr>
        <p:blipFill>
          <a:blip r:embed="rId3" cstate="print"/>
          <a:srcRect/>
          <a:stretch>
            <a:fillRect/>
          </a:stretch>
        </p:blipFill>
        <p:spPr bwMode="auto">
          <a:xfrm>
            <a:off x="47625" y="5229200"/>
            <a:ext cx="9096375" cy="8001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1" y="1957388"/>
            <a:ext cx="9144000" cy="2800293"/>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3"/>
          <p:cNvPicPr>
            <a:picLocks noChangeAspect="1" noChangeArrowheads="1"/>
          </p:cNvPicPr>
          <p:nvPr/>
        </p:nvPicPr>
        <p:blipFill>
          <a:blip r:embed="rId2" cstate="print"/>
          <a:srcRect/>
          <a:stretch>
            <a:fillRect/>
          </a:stretch>
        </p:blipFill>
        <p:spPr bwMode="auto">
          <a:xfrm>
            <a:off x="42863" y="1552575"/>
            <a:ext cx="9058275" cy="37528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51520" y="260648"/>
            <a:ext cx="8611691" cy="6445101"/>
            <a:chOff x="251520" y="260648"/>
            <a:chExt cx="8611691" cy="6445101"/>
          </a:xfrm>
        </p:grpSpPr>
        <p:pic>
          <p:nvPicPr>
            <p:cNvPr id="69634" name="Picture 2"/>
            <p:cNvPicPr>
              <a:picLocks noChangeAspect="1" noChangeArrowheads="1"/>
            </p:cNvPicPr>
            <p:nvPr/>
          </p:nvPicPr>
          <p:blipFill>
            <a:blip r:embed="rId2" cstate="print"/>
            <a:srcRect/>
            <a:stretch>
              <a:fillRect/>
            </a:stretch>
          </p:blipFill>
          <p:spPr bwMode="auto">
            <a:xfrm>
              <a:off x="251520" y="260648"/>
              <a:ext cx="8611691" cy="5943892"/>
            </a:xfrm>
            <a:prstGeom prst="rect">
              <a:avLst/>
            </a:prstGeom>
            <a:noFill/>
            <a:ln w="9525">
              <a:noFill/>
              <a:miter lim="800000"/>
              <a:headEnd/>
              <a:tailEnd/>
            </a:ln>
          </p:spPr>
        </p:pic>
        <p:pic>
          <p:nvPicPr>
            <p:cNvPr id="69636" name="Picture 4"/>
            <p:cNvPicPr>
              <a:picLocks noChangeAspect="1" noChangeArrowheads="1"/>
            </p:cNvPicPr>
            <p:nvPr/>
          </p:nvPicPr>
          <p:blipFill>
            <a:blip r:embed="rId3" cstate="print"/>
            <a:srcRect t="7208" r="12177"/>
            <a:stretch>
              <a:fillRect/>
            </a:stretch>
          </p:blipFill>
          <p:spPr bwMode="auto">
            <a:xfrm>
              <a:off x="288032" y="6237312"/>
              <a:ext cx="8532440" cy="468437"/>
            </a:xfrm>
            <a:prstGeom prst="rect">
              <a:avLst/>
            </a:prstGeom>
            <a:noFill/>
            <a:ln w="9525">
              <a:noFill/>
              <a:miter lim="800000"/>
              <a:headEnd/>
              <a:tailEnd/>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srcRect/>
          <a:stretch>
            <a:fillRect/>
          </a:stretch>
        </p:blipFill>
        <p:spPr bwMode="auto">
          <a:xfrm>
            <a:off x="143133" y="828675"/>
            <a:ext cx="8893363" cy="476056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3728" y="0"/>
            <a:ext cx="4873450"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200" b="1" dirty="0" smtClean="0"/>
              <a:t>Silicon Resistive Sensors</a:t>
            </a:r>
            <a:endParaRPr lang="en-US" sz="3200" dirty="0"/>
          </a:p>
        </p:txBody>
      </p:sp>
      <p:sp>
        <p:nvSpPr>
          <p:cNvPr id="6" name="Rectangle 5"/>
          <p:cNvSpPr/>
          <p:nvPr/>
        </p:nvSpPr>
        <p:spPr>
          <a:xfrm>
            <a:off x="899592" y="1268760"/>
            <a:ext cx="7776864" cy="3170099"/>
          </a:xfrm>
          <a:prstGeom prst="rect">
            <a:avLst/>
          </a:prstGeom>
          <a:solidFill>
            <a:schemeClr val="accent3">
              <a:lumMod val="60000"/>
              <a:lumOff val="40000"/>
            </a:schemeClr>
          </a:solidFill>
          <a:ln>
            <a:solidFill>
              <a:schemeClr val="tx1"/>
            </a:solidFill>
          </a:ln>
        </p:spPr>
        <p:txBody>
          <a:bodyPr wrap="square">
            <a:spAutoFit/>
          </a:bodyPr>
          <a:lstStyle/>
          <a:p>
            <a:pPr marL="465138" indent="-465138" algn="just">
              <a:buFont typeface="Wingdings" pitchFamily="2" charset="2"/>
              <a:buChar char="v"/>
            </a:pPr>
            <a:r>
              <a:rPr lang="en-US" sz="2000" dirty="0" smtClean="0"/>
              <a:t>Valence electrons may be viewed as those bound to atoms and hence not free to move.</a:t>
            </a:r>
          </a:p>
          <a:p>
            <a:pPr marL="465138" indent="-465138" algn="just">
              <a:buFont typeface="Wingdings" pitchFamily="2" charset="2"/>
              <a:buChar char="v"/>
            </a:pPr>
            <a:r>
              <a:rPr lang="en-US" sz="2000" dirty="0" smtClean="0"/>
              <a:t>Conduction electrons are free to move and affect the current through the semiconductor.</a:t>
            </a:r>
          </a:p>
          <a:p>
            <a:pPr marL="465138" indent="-465138" algn="just">
              <a:buFont typeface="Wingdings" pitchFamily="2" charset="2"/>
              <a:buChar char="v"/>
            </a:pPr>
            <a:r>
              <a:rPr lang="en-US" sz="2000" dirty="0" smtClean="0"/>
              <a:t>In a pure semiconductor, most electrons are valence electrons and are said to be in the valence band.</a:t>
            </a:r>
          </a:p>
          <a:p>
            <a:pPr marL="465138" indent="-465138" algn="just">
              <a:buFont typeface="Wingdings" pitchFamily="2" charset="2"/>
              <a:buChar char="v"/>
            </a:pPr>
            <a:r>
              <a:rPr lang="en-US" sz="2000" dirty="0" smtClean="0"/>
              <a:t>An electron to move into the conduction band it must acquire additional energy, and in moving into the conduction band it leaves behind a Hole. This energy is called the band gap energy.</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700808"/>
            <a:ext cx="1518364"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Introduction</a:t>
            </a:r>
            <a:endParaRPr lang="en-US" dirty="0"/>
          </a:p>
        </p:txBody>
      </p:sp>
      <p:sp>
        <p:nvSpPr>
          <p:cNvPr id="5" name="TextBox 4"/>
          <p:cNvSpPr txBox="1"/>
          <p:nvPr/>
        </p:nvSpPr>
        <p:spPr>
          <a:xfrm>
            <a:off x="683568" y="367004"/>
            <a:ext cx="7848871"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UNIT II </a:t>
            </a:r>
            <a:r>
              <a:rPr lang="en-IN" sz="2000" b="1" dirty="0" smtClean="0"/>
              <a:t>– </a:t>
            </a:r>
            <a:r>
              <a:rPr lang="en-US" sz="2000" b="1" dirty="0" smtClean="0"/>
              <a:t>TEMPERATURE SENSORS AND THERMAL ACTUATORS </a:t>
            </a:r>
            <a:endParaRPr lang="en-IN" sz="2000" b="1" dirty="0"/>
          </a:p>
        </p:txBody>
      </p:sp>
      <p:sp>
        <p:nvSpPr>
          <p:cNvPr id="6" name="Rectangle 5"/>
          <p:cNvSpPr/>
          <p:nvPr/>
        </p:nvSpPr>
        <p:spPr>
          <a:xfrm>
            <a:off x="3812818" y="2627620"/>
            <a:ext cx="979755" cy="369332"/>
          </a:xfrm>
          <a:prstGeom prst="rect">
            <a:avLst/>
          </a:prstGeom>
          <a:ln>
            <a:solidFill>
              <a:srgbClr val="00B0F0"/>
            </a:solidFill>
          </a:ln>
        </p:spPr>
        <p:txBody>
          <a:bodyPr wrap="none">
            <a:spAutoFit/>
          </a:bodyPr>
          <a:lstStyle/>
          <a:p>
            <a:r>
              <a:rPr lang="en-US" b="1" dirty="0" smtClean="0">
                <a:solidFill>
                  <a:srgbClr val="00B050"/>
                </a:solidFill>
              </a:rPr>
              <a:t>History</a:t>
            </a:r>
            <a:endParaRPr lang="en-US" dirty="0">
              <a:solidFill>
                <a:srgbClr val="00B050"/>
              </a:solidFill>
            </a:endParaRPr>
          </a:p>
        </p:txBody>
      </p:sp>
      <p:sp>
        <p:nvSpPr>
          <p:cNvPr id="7" name="Rectangle 6"/>
          <p:cNvSpPr/>
          <p:nvPr/>
        </p:nvSpPr>
        <p:spPr>
          <a:xfrm>
            <a:off x="395536" y="3105835"/>
            <a:ext cx="7992888" cy="337393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44488" indent="-344488" algn="just">
              <a:lnSpc>
                <a:spcPct val="150000"/>
              </a:lnSpc>
              <a:buFont typeface="Wingdings" pitchFamily="2" charset="2"/>
              <a:buChar char="Ø"/>
            </a:pPr>
            <a:r>
              <a:rPr lang="en-US" dirty="0" smtClean="0"/>
              <a:t>Thermometers were introduced in the early 1600s, by Robert Boyle. </a:t>
            </a:r>
          </a:p>
          <a:p>
            <a:pPr marL="344488" indent="-344488" algn="just">
              <a:lnSpc>
                <a:spcPct val="150000"/>
              </a:lnSpc>
              <a:buFont typeface="Wingdings" pitchFamily="2" charset="2"/>
              <a:buChar char="Ø"/>
            </a:pPr>
            <a:r>
              <a:rPr lang="en-US" dirty="0" smtClean="0"/>
              <a:t>1700, temperature scales were used, by Lorenzo </a:t>
            </a:r>
            <a:r>
              <a:rPr lang="en-US" dirty="0" err="1" smtClean="0"/>
              <a:t>Magalotti</a:t>
            </a:r>
            <a:r>
              <a:rPr lang="en-US" dirty="0" smtClean="0"/>
              <a:t>, Carlo </a:t>
            </a:r>
            <a:r>
              <a:rPr lang="de-DE" dirty="0" smtClean="0"/>
              <a:t>Renaldini, Isaac Newton, and Daniel Fahrenheit.</a:t>
            </a:r>
          </a:p>
          <a:p>
            <a:pPr marL="344488" indent="-344488" algn="just">
              <a:lnSpc>
                <a:spcPct val="150000"/>
              </a:lnSpc>
              <a:buFont typeface="Wingdings" pitchFamily="2" charset="2"/>
              <a:buChar char="Ø"/>
            </a:pPr>
            <a:r>
              <a:rPr lang="en-US" dirty="0" smtClean="0"/>
              <a:t>1742, all temperature scales, including the Celsius scale devised by Andres Celsius.</a:t>
            </a:r>
          </a:p>
          <a:p>
            <a:pPr marL="344488" indent="-344488" algn="just">
              <a:lnSpc>
                <a:spcPct val="150000"/>
              </a:lnSpc>
              <a:buFont typeface="Wingdings" pitchFamily="2" charset="2"/>
              <a:buChar char="Ø"/>
            </a:pPr>
            <a:r>
              <a:rPr lang="en-US" dirty="0" smtClean="0"/>
              <a:t>1848, Kelvin proposed the absolute scale.</a:t>
            </a:r>
          </a:p>
          <a:p>
            <a:pPr marL="344488" indent="-344488" algn="just">
              <a:lnSpc>
                <a:spcPct val="150000"/>
              </a:lnSpc>
              <a:buFont typeface="Wingdings" pitchFamily="2" charset="2"/>
              <a:buChar char="Ø"/>
            </a:pPr>
            <a:r>
              <a:rPr lang="en-US" dirty="0" smtClean="0"/>
              <a:t>The establishment of the International Practical Temperature Scale in 1927.</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3728" y="0"/>
            <a:ext cx="4873450"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200" b="1" dirty="0" smtClean="0"/>
              <a:t>Silicon Resistive Sensors</a:t>
            </a:r>
            <a:endParaRPr lang="en-US" sz="3200" dirty="0"/>
          </a:p>
        </p:txBody>
      </p:sp>
      <p:sp>
        <p:nvSpPr>
          <p:cNvPr id="5" name="Rectangle 4"/>
          <p:cNvSpPr/>
          <p:nvPr/>
        </p:nvSpPr>
        <p:spPr>
          <a:xfrm>
            <a:off x="1043608" y="980728"/>
            <a:ext cx="7920880" cy="3785652"/>
          </a:xfrm>
          <a:prstGeom prst="rect">
            <a:avLst/>
          </a:prstGeom>
          <a:solidFill>
            <a:schemeClr val="accent3">
              <a:lumMod val="60000"/>
              <a:lumOff val="40000"/>
            </a:schemeClr>
          </a:solidFill>
          <a:ln>
            <a:solidFill>
              <a:schemeClr val="tx1"/>
            </a:solidFill>
          </a:ln>
        </p:spPr>
        <p:txBody>
          <a:bodyPr wrap="square">
            <a:spAutoFit/>
          </a:bodyPr>
          <a:lstStyle/>
          <a:p>
            <a:pPr marL="465138" indent="-465138" algn="just">
              <a:buFont typeface="Wingdings" pitchFamily="2" charset="2"/>
              <a:buChar char="v"/>
            </a:pPr>
            <a:r>
              <a:rPr lang="en-US" sz="2400" dirty="0" smtClean="0"/>
              <a:t>The additional energy comes from heat.</a:t>
            </a:r>
          </a:p>
          <a:p>
            <a:pPr marL="465138" indent="-465138" algn="just">
              <a:buFont typeface="Wingdings" pitchFamily="2" charset="2"/>
              <a:buChar char="v"/>
            </a:pPr>
            <a:r>
              <a:rPr lang="en-US" sz="2400" dirty="0" smtClean="0"/>
              <a:t>The higher the temperature, the higher the number of electrons</a:t>
            </a:r>
          </a:p>
          <a:p>
            <a:pPr marL="465138" indent="-465138" algn="just">
              <a:buFont typeface="Wingdings" pitchFamily="2" charset="2"/>
              <a:buChar char="v"/>
            </a:pPr>
            <a:r>
              <a:rPr lang="en-US" sz="2400" dirty="0" smtClean="0"/>
              <a:t>(and holes) available and hence the higher the current that can flow through the device (i.e., the lower its resistance).</a:t>
            </a:r>
          </a:p>
          <a:p>
            <a:pPr marL="465138" indent="-465138" algn="just">
              <a:buFont typeface="Wingdings" pitchFamily="2" charset="2"/>
              <a:buChar char="v"/>
            </a:pPr>
            <a:r>
              <a:rPr lang="en-US" sz="2400" dirty="0" smtClean="0"/>
              <a:t>As temperature increases, the resistance decreases and hence pure semiconductors such as silicon typically have negative temperature coefficient (NTC) characteristics.</a:t>
            </a:r>
            <a:endParaRPr lang="en-US"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3568" y="1052736"/>
            <a:ext cx="8272672" cy="3170099"/>
          </a:xfrm>
          <a:prstGeom prst="rect">
            <a:avLst/>
          </a:prstGeom>
          <a:solidFill>
            <a:schemeClr val="accent5">
              <a:lumMod val="40000"/>
              <a:lumOff val="60000"/>
            </a:schemeClr>
          </a:solidFill>
          <a:ln>
            <a:solidFill>
              <a:schemeClr val="tx1"/>
            </a:solidFill>
          </a:ln>
        </p:spPr>
        <p:txBody>
          <a:bodyPr wrap="square">
            <a:spAutoFit/>
          </a:bodyPr>
          <a:lstStyle/>
          <a:p>
            <a:pPr marL="530225" indent="-530225" algn="just">
              <a:buFont typeface="Wingdings" pitchFamily="2" charset="2"/>
              <a:buChar char="v"/>
            </a:pPr>
            <a:r>
              <a:rPr lang="en-US" sz="2000" dirty="0"/>
              <a:t>Semiconductors are rarely used as pure (intrinsic) materials</a:t>
            </a:r>
            <a:r>
              <a:rPr lang="en-US" sz="2000" dirty="0" smtClean="0"/>
              <a:t>.</a:t>
            </a:r>
          </a:p>
          <a:p>
            <a:pPr marL="530225" indent="-530225" algn="just">
              <a:buFont typeface="Wingdings" pitchFamily="2" charset="2"/>
              <a:buChar char="v"/>
            </a:pPr>
            <a:r>
              <a:rPr lang="en-IN" sz="2000" dirty="0" smtClean="0"/>
              <a:t>When </a:t>
            </a:r>
            <a:r>
              <a:rPr lang="en-US" sz="2000" dirty="0" smtClean="0"/>
              <a:t>doping </a:t>
            </a:r>
            <a:r>
              <a:rPr lang="en-US" sz="2000" dirty="0"/>
              <a:t>silicon with an </a:t>
            </a:r>
            <a:r>
              <a:rPr lang="en-US" sz="2000" i="1" dirty="0"/>
              <a:t>n</a:t>
            </a:r>
            <a:r>
              <a:rPr lang="en-US" sz="2000" dirty="0"/>
              <a:t>-type impurity such as arsenic or antimony, the reverse effect </a:t>
            </a:r>
            <a:r>
              <a:rPr lang="en-US" sz="2000" dirty="0" smtClean="0"/>
              <a:t>is observed </a:t>
            </a:r>
            <a:r>
              <a:rPr lang="en-US" sz="2000" dirty="0"/>
              <a:t>below a certain temperature</a:t>
            </a:r>
            <a:r>
              <a:rPr lang="en-US" sz="2000" dirty="0" smtClean="0"/>
              <a:t>.</a:t>
            </a:r>
          </a:p>
          <a:p>
            <a:pPr marL="530225" indent="-530225" algn="just">
              <a:buFont typeface="Wingdings" pitchFamily="2" charset="2"/>
              <a:buChar char="v"/>
            </a:pPr>
            <a:r>
              <a:rPr lang="en-IN" sz="2000" dirty="0" smtClean="0"/>
              <a:t>For </a:t>
            </a:r>
            <a:r>
              <a:rPr lang="en-IN" sz="2000" i="1" dirty="0"/>
              <a:t>n</a:t>
            </a:r>
            <a:r>
              <a:rPr lang="en-IN" sz="2000" dirty="0"/>
              <a:t>-type silicon, a positive </a:t>
            </a:r>
            <a:r>
              <a:rPr lang="en-IN" sz="2000" dirty="0" smtClean="0"/>
              <a:t>temperature </a:t>
            </a:r>
            <a:r>
              <a:rPr lang="en-US" sz="2000" dirty="0" smtClean="0"/>
              <a:t>coefficient </a:t>
            </a:r>
            <a:r>
              <a:rPr lang="en-US" sz="2000" dirty="0"/>
              <a:t>(</a:t>
            </a:r>
            <a:r>
              <a:rPr lang="en-US" sz="2000" b="1" dirty="0"/>
              <a:t>PTC</a:t>
            </a:r>
            <a:r>
              <a:rPr lang="en-US" sz="2000" dirty="0"/>
              <a:t>) is observed below about </a:t>
            </a:r>
            <a:r>
              <a:rPr lang="en-US" sz="2000" b="1" dirty="0" smtClean="0"/>
              <a:t>200</a:t>
            </a:r>
            <a:r>
              <a:rPr lang="en-IN" sz="2000" b="1" dirty="0"/>
              <a:t>°</a:t>
            </a:r>
            <a:r>
              <a:rPr lang="en-US" sz="2000" b="1" dirty="0" smtClean="0"/>
              <a:t>C</a:t>
            </a:r>
            <a:r>
              <a:rPr lang="en-US" sz="2000" b="1" dirty="0"/>
              <a:t>.</a:t>
            </a:r>
            <a:r>
              <a:rPr lang="en-US" sz="2000" dirty="0"/>
              <a:t> Above that temperature </a:t>
            </a:r>
            <a:r>
              <a:rPr lang="en-US" sz="2000" dirty="0" smtClean="0"/>
              <a:t>the properties </a:t>
            </a:r>
            <a:r>
              <a:rPr lang="en-US" sz="2000" dirty="0"/>
              <a:t>of intrinsic (pure) silicon predominate and the behavior is </a:t>
            </a:r>
            <a:r>
              <a:rPr lang="en-US" sz="2000" b="1" dirty="0"/>
              <a:t>NTC</a:t>
            </a:r>
            <a:r>
              <a:rPr lang="en-US" sz="2000" dirty="0" smtClean="0"/>
              <a:t>.</a:t>
            </a:r>
          </a:p>
          <a:p>
            <a:pPr marL="530225" indent="-530225" algn="just">
              <a:buFont typeface="Wingdings" pitchFamily="2" charset="2"/>
              <a:buChar char="v"/>
            </a:pPr>
            <a:r>
              <a:rPr lang="en-US" sz="2000" dirty="0" smtClean="0"/>
              <a:t>For </a:t>
            </a:r>
            <a:r>
              <a:rPr lang="en-US" sz="2000" dirty="0"/>
              <a:t>practical sensing applications using silicon semiconductor devices, the range </a:t>
            </a:r>
            <a:r>
              <a:rPr lang="en-US" sz="2000" dirty="0" smtClean="0"/>
              <a:t>of </a:t>
            </a:r>
            <a:r>
              <a:rPr lang="en-IN" sz="2000" dirty="0" smtClean="0"/>
              <a:t>interest </a:t>
            </a:r>
            <a:r>
              <a:rPr lang="en-IN" sz="2000" dirty="0"/>
              <a:t>is below </a:t>
            </a:r>
            <a:r>
              <a:rPr lang="en-IN" sz="2000" dirty="0" smtClean="0"/>
              <a:t>200°C</a:t>
            </a:r>
            <a:r>
              <a:rPr lang="en-IN" sz="2000" dirty="0"/>
              <a:t>.</a:t>
            </a:r>
          </a:p>
        </p:txBody>
      </p:sp>
      <p:sp>
        <p:nvSpPr>
          <p:cNvPr id="5" name="Rectangle 4"/>
          <p:cNvSpPr/>
          <p:nvPr/>
        </p:nvSpPr>
        <p:spPr>
          <a:xfrm>
            <a:off x="2123728" y="0"/>
            <a:ext cx="4873450"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200" b="1" dirty="0" smtClean="0"/>
              <a:t>Silicon Resistive Sensors</a:t>
            </a:r>
            <a:endParaRPr lang="en-US" sz="3200" dirty="0"/>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4665" y="4448150"/>
            <a:ext cx="8791575" cy="8763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28131" y="5661248"/>
            <a:ext cx="7915869" cy="7770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47020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3728" y="0"/>
            <a:ext cx="4873450"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200" b="1" dirty="0" smtClean="0"/>
              <a:t>Silicon Resistive Sensors</a:t>
            </a:r>
            <a:endParaRPr lang="en-US" sz="3200" dirty="0"/>
          </a:p>
        </p:txBody>
      </p:sp>
      <p:sp>
        <p:nvSpPr>
          <p:cNvPr id="5" name="Rectangle 4"/>
          <p:cNvSpPr/>
          <p:nvPr/>
        </p:nvSpPr>
        <p:spPr>
          <a:xfrm>
            <a:off x="827584" y="1052736"/>
            <a:ext cx="7128792" cy="646331"/>
          </a:xfrm>
          <a:prstGeom prst="rect">
            <a:avLst/>
          </a:prstGeom>
          <a:solidFill>
            <a:schemeClr val="accent3">
              <a:lumMod val="40000"/>
              <a:lumOff val="60000"/>
            </a:schemeClr>
          </a:solidFill>
        </p:spPr>
        <p:txBody>
          <a:bodyPr wrap="square">
            <a:spAutoFit/>
          </a:bodyPr>
          <a:lstStyle/>
          <a:p>
            <a:pPr marL="285750" indent="-285750">
              <a:buFont typeface="Wingdings" pitchFamily="2" charset="2"/>
              <a:buChar char="Ø"/>
            </a:pPr>
            <a:r>
              <a:rPr lang="en-US" dirty="0"/>
              <a:t>In an intrinsic material, the concentration of electrons and holes is </a:t>
            </a:r>
            <a:r>
              <a:rPr lang="en-US" dirty="0" smtClean="0"/>
              <a:t>equal (</a:t>
            </a:r>
            <a:r>
              <a:rPr lang="en-US" i="1" dirty="0" smtClean="0"/>
              <a:t>n </a:t>
            </a:r>
            <a:r>
              <a:rPr lang="en-US" dirty="0"/>
              <a:t>=</a:t>
            </a:r>
            <a:r>
              <a:rPr lang="en-US" dirty="0" smtClean="0"/>
              <a:t> </a:t>
            </a:r>
            <a:r>
              <a:rPr lang="en-US" i="1" dirty="0"/>
              <a:t>p</a:t>
            </a:r>
            <a:r>
              <a:rPr lang="en-US" dirty="0"/>
              <a:t>), but of course in doped materials they are not.</a:t>
            </a:r>
            <a:endParaRPr lang="en-IN" dirty="0"/>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06155" y="1976066"/>
            <a:ext cx="1771650" cy="685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ectangle 5"/>
          <p:cNvSpPr/>
          <p:nvPr/>
        </p:nvSpPr>
        <p:spPr>
          <a:xfrm>
            <a:off x="3995936" y="2661866"/>
            <a:ext cx="3329758" cy="369332"/>
          </a:xfrm>
          <a:prstGeom prst="rect">
            <a:avLst/>
          </a:prstGeom>
        </p:spPr>
        <p:txBody>
          <a:bodyPr wrap="none">
            <a:spAutoFit/>
          </a:bodyPr>
          <a:lstStyle/>
          <a:p>
            <a:r>
              <a:rPr lang="en-US" i="1" dirty="0" err="1"/>
              <a:t>n</a:t>
            </a:r>
            <a:r>
              <a:rPr lang="en-US" i="1" baseline="-25000" dirty="0" err="1"/>
              <a:t>i</a:t>
            </a:r>
            <a:r>
              <a:rPr lang="en-US" i="1" dirty="0"/>
              <a:t> </a:t>
            </a:r>
            <a:r>
              <a:rPr lang="en-US" dirty="0"/>
              <a:t>is the intrinsic concentration</a:t>
            </a:r>
            <a:endParaRPr lang="en-IN" dirty="0"/>
          </a:p>
        </p:txBody>
      </p:sp>
      <p:sp>
        <p:nvSpPr>
          <p:cNvPr id="7" name="Rectangle 6"/>
          <p:cNvSpPr/>
          <p:nvPr/>
        </p:nvSpPr>
        <p:spPr>
          <a:xfrm>
            <a:off x="858466" y="3284984"/>
            <a:ext cx="4572000" cy="369332"/>
          </a:xfrm>
          <a:prstGeom prst="rect">
            <a:avLst/>
          </a:prstGeom>
          <a:solidFill>
            <a:schemeClr val="accent3">
              <a:lumMod val="40000"/>
              <a:lumOff val="60000"/>
            </a:schemeClr>
          </a:solidFill>
        </p:spPr>
        <p:txBody>
          <a:bodyPr>
            <a:spAutoFit/>
          </a:bodyPr>
          <a:lstStyle/>
          <a:p>
            <a:r>
              <a:rPr lang="en-IN" dirty="0" smtClean="0"/>
              <a:t>The </a:t>
            </a:r>
            <a:r>
              <a:rPr lang="en-US" dirty="0" smtClean="0"/>
              <a:t>conductivity </a:t>
            </a:r>
            <a:r>
              <a:rPr lang="en-US" dirty="0"/>
              <a:t>of the semiconductor is</a:t>
            </a:r>
            <a:endParaRPr lang="en-IN" dirty="0"/>
          </a:p>
        </p:txBody>
      </p:sp>
      <p:pic>
        <p:nvPicPr>
          <p:cNvPr id="205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44465" y="3789040"/>
            <a:ext cx="3427275" cy="722941"/>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12504" y="4601750"/>
            <a:ext cx="5796000" cy="2691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827584" y="4931285"/>
            <a:ext cx="7848872" cy="1477328"/>
          </a:xfrm>
          <a:prstGeom prst="rect">
            <a:avLst/>
          </a:prstGeom>
          <a:solidFill>
            <a:schemeClr val="accent5">
              <a:lumMod val="40000"/>
              <a:lumOff val="60000"/>
            </a:schemeClr>
          </a:solidFill>
        </p:spPr>
        <p:txBody>
          <a:bodyPr wrap="square">
            <a:spAutoFit/>
          </a:bodyPr>
          <a:lstStyle/>
          <a:p>
            <a:pPr marL="533400" indent="-533400" algn="just">
              <a:buFont typeface="Wingdings" pitchFamily="2" charset="2"/>
              <a:buChar char="Ø"/>
            </a:pPr>
            <a:r>
              <a:rPr lang="en-IN" dirty="0" smtClean="0"/>
              <a:t>The </a:t>
            </a:r>
            <a:r>
              <a:rPr lang="en-US" dirty="0" smtClean="0"/>
              <a:t>concentrations </a:t>
            </a:r>
            <a:r>
              <a:rPr lang="en-US" dirty="0"/>
              <a:t>of carriers are temperature dependent and that relation is nonlinear</a:t>
            </a:r>
            <a:r>
              <a:rPr lang="en-US" dirty="0" smtClean="0"/>
              <a:t>.</a:t>
            </a:r>
          </a:p>
          <a:p>
            <a:pPr marL="533400" indent="-533400" algn="just">
              <a:buFont typeface="Wingdings" pitchFamily="2" charset="2"/>
              <a:buChar char="Ø"/>
            </a:pPr>
            <a:r>
              <a:rPr lang="en-US" dirty="0" smtClean="0"/>
              <a:t>The </a:t>
            </a:r>
            <a:r>
              <a:rPr lang="en-US" dirty="0"/>
              <a:t>conductivity variation with temperature is a useful measure of temperature</a:t>
            </a:r>
            <a:r>
              <a:rPr lang="en-US" dirty="0" smtClean="0"/>
              <a:t>.</a:t>
            </a:r>
          </a:p>
          <a:p>
            <a:pPr marL="533400" indent="-533400" algn="just">
              <a:buFont typeface="Wingdings" pitchFamily="2" charset="2"/>
              <a:buChar char="Ø"/>
            </a:pPr>
            <a:r>
              <a:rPr lang="en-US" dirty="0"/>
              <a:t>These are called </a:t>
            </a:r>
            <a:r>
              <a:rPr lang="en-US" b="1" dirty="0"/>
              <a:t>silicon resistive sensors</a:t>
            </a:r>
            <a:endParaRPr lang="en-IN" dirty="0"/>
          </a:p>
        </p:txBody>
      </p:sp>
    </p:spTree>
    <p:extLst>
      <p:ext uri="{BB962C8B-B14F-4D97-AF65-F5344CB8AC3E}">
        <p14:creationId xmlns="" xmlns:p14="http://schemas.microsoft.com/office/powerpoint/2010/main" val="955433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3728" y="0"/>
            <a:ext cx="4873450"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200" b="1" dirty="0" smtClean="0"/>
              <a:t>Silicon Resistive Sensors</a:t>
            </a:r>
            <a:endParaRPr lang="en-US" sz="3200" dirty="0"/>
          </a:p>
        </p:txBody>
      </p:sp>
      <p:sp>
        <p:nvSpPr>
          <p:cNvPr id="5" name="Rectangle 4"/>
          <p:cNvSpPr/>
          <p:nvPr/>
        </p:nvSpPr>
        <p:spPr>
          <a:xfrm>
            <a:off x="0" y="1412776"/>
            <a:ext cx="1835696" cy="461665"/>
          </a:xfrm>
          <a:prstGeom prst="rect">
            <a:avLst/>
          </a:prstGeom>
          <a:solidFill>
            <a:schemeClr val="accent3">
              <a:lumMod val="40000"/>
              <a:lumOff val="60000"/>
            </a:schemeClr>
          </a:solidFill>
          <a:ln>
            <a:solidFill>
              <a:schemeClr val="accent3"/>
            </a:solidFill>
          </a:ln>
        </p:spPr>
        <p:txBody>
          <a:bodyPr wrap="square">
            <a:spAutoFit/>
          </a:bodyPr>
          <a:lstStyle/>
          <a:p>
            <a:r>
              <a:rPr lang="en-IN" sz="2400" b="1" dirty="0" smtClean="0">
                <a:solidFill>
                  <a:srgbClr val="FF0000"/>
                </a:solidFill>
              </a:rPr>
              <a:t>Properties:</a:t>
            </a:r>
            <a:endParaRPr lang="en-IN" sz="2400" b="1" dirty="0">
              <a:solidFill>
                <a:srgbClr val="FF0000"/>
              </a:solidFill>
            </a:endParaRPr>
          </a:p>
        </p:txBody>
      </p:sp>
      <p:sp>
        <p:nvSpPr>
          <p:cNvPr id="6" name="Rectangle 5"/>
          <p:cNvSpPr/>
          <p:nvPr/>
        </p:nvSpPr>
        <p:spPr>
          <a:xfrm>
            <a:off x="917848" y="2238107"/>
            <a:ext cx="7686600" cy="378565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04813" indent="-404813" algn="just">
              <a:buFont typeface="Wingdings" pitchFamily="2" charset="2"/>
              <a:buChar char="Ø"/>
            </a:pPr>
            <a:r>
              <a:rPr lang="en-US" sz="2400" dirty="0"/>
              <a:t>Silicon resistive sensors are </a:t>
            </a:r>
            <a:r>
              <a:rPr lang="en-US" sz="2400" dirty="0" smtClean="0"/>
              <a:t>nonlinear </a:t>
            </a:r>
            <a:r>
              <a:rPr lang="en-US" sz="2400" dirty="0"/>
              <a:t>and offer sensitivities on the </a:t>
            </a:r>
            <a:r>
              <a:rPr lang="en-US" sz="2400" dirty="0" smtClean="0"/>
              <a:t>order </a:t>
            </a:r>
            <a:r>
              <a:rPr lang="en-IN" sz="2400" dirty="0" smtClean="0"/>
              <a:t>of 0.5 - 0.7%/°C.</a:t>
            </a:r>
          </a:p>
          <a:p>
            <a:pPr marL="404813" indent="-404813" algn="just">
              <a:buFont typeface="Wingdings" pitchFamily="2" charset="2"/>
              <a:buChar char="Ø"/>
            </a:pPr>
            <a:r>
              <a:rPr lang="en-IN" sz="2400" dirty="0"/>
              <a:t>L</a:t>
            </a:r>
            <a:r>
              <a:rPr lang="en-IN" sz="2400" dirty="0" smtClean="0"/>
              <a:t>imited </a:t>
            </a:r>
            <a:r>
              <a:rPr lang="en-IN" sz="2400" dirty="0"/>
              <a:t>range of </a:t>
            </a:r>
            <a:r>
              <a:rPr lang="en-IN" sz="2400" dirty="0" smtClean="0"/>
              <a:t>temperatures </a:t>
            </a:r>
            <a:r>
              <a:rPr lang="en-IN" sz="2400" dirty="0"/>
              <a:t>(between </a:t>
            </a:r>
            <a:r>
              <a:rPr lang="en-IN" sz="2400" dirty="0" smtClean="0"/>
              <a:t>-55°C </a:t>
            </a:r>
            <a:r>
              <a:rPr lang="en-IN" sz="2400" dirty="0"/>
              <a:t>to </a:t>
            </a:r>
            <a:r>
              <a:rPr lang="en-IN" sz="2400" dirty="0" smtClean="0"/>
              <a:t>+150°C).</a:t>
            </a:r>
          </a:p>
          <a:p>
            <a:pPr marL="404813" indent="-404813" algn="just">
              <a:buFont typeface="Wingdings" pitchFamily="2" charset="2"/>
              <a:buChar char="Ø"/>
            </a:pPr>
            <a:r>
              <a:rPr lang="en-IN" sz="2400" dirty="0" smtClean="0"/>
              <a:t>These </a:t>
            </a:r>
            <a:r>
              <a:rPr lang="en-US" sz="2400" dirty="0" smtClean="0"/>
              <a:t>sensors </a:t>
            </a:r>
            <a:r>
              <a:rPr lang="en-US" sz="2400" dirty="0"/>
              <a:t>are very small, made of a piece of silicon with two electrodes deposited on it </a:t>
            </a:r>
            <a:r>
              <a:rPr lang="en-US" sz="2400" dirty="0" smtClean="0"/>
              <a:t>and encapsulated</a:t>
            </a:r>
            <a:r>
              <a:rPr lang="en-US" sz="2400" dirty="0"/>
              <a:t>, usually in epoxy or glass</a:t>
            </a:r>
            <a:r>
              <a:rPr lang="en-US" sz="2400" dirty="0" smtClean="0"/>
              <a:t>.</a:t>
            </a:r>
          </a:p>
          <a:p>
            <a:pPr marL="404813" indent="-404813" algn="just">
              <a:buFont typeface="Wingdings" pitchFamily="2" charset="2"/>
              <a:buChar char="Ø"/>
            </a:pPr>
            <a:r>
              <a:rPr lang="en-US" sz="2400" dirty="0" smtClean="0"/>
              <a:t>Resistances are </a:t>
            </a:r>
            <a:r>
              <a:rPr lang="en-US" sz="2400" dirty="0"/>
              <a:t>on the order of 1 </a:t>
            </a:r>
            <a:r>
              <a:rPr lang="en-US" sz="2400" dirty="0" smtClean="0"/>
              <a:t>k</a:t>
            </a:r>
            <a:r>
              <a:rPr lang="el-GR" sz="2400" dirty="0" smtClean="0"/>
              <a:t>Ω</a:t>
            </a:r>
            <a:r>
              <a:rPr lang="en-US" sz="2400" dirty="0" smtClean="0"/>
              <a:t>,</a:t>
            </a:r>
          </a:p>
          <a:p>
            <a:pPr marL="404813" indent="-404813" algn="just">
              <a:buFont typeface="Wingdings" pitchFamily="2" charset="2"/>
              <a:buChar char="Ø"/>
            </a:pPr>
            <a:r>
              <a:rPr lang="en-US" sz="2400" dirty="0" smtClean="0"/>
              <a:t>These devices </a:t>
            </a:r>
            <a:r>
              <a:rPr lang="en-US" sz="2400" dirty="0"/>
              <a:t>are simple and </a:t>
            </a:r>
            <a:r>
              <a:rPr lang="en-US" sz="2400" dirty="0" smtClean="0"/>
              <a:t>inexpensive.</a:t>
            </a:r>
          </a:p>
          <a:p>
            <a:pPr marL="404813" indent="-404813" algn="just">
              <a:buFont typeface="Wingdings" pitchFamily="2" charset="2"/>
              <a:buChar char="Ø"/>
            </a:pPr>
            <a:r>
              <a:rPr lang="en-IN" sz="2400" dirty="0" smtClean="0"/>
              <a:t>Their accuracy </a:t>
            </a:r>
            <a:r>
              <a:rPr lang="en-IN" sz="2400" dirty="0"/>
              <a:t>is </a:t>
            </a:r>
            <a:r>
              <a:rPr lang="en-IN" sz="2400" dirty="0" smtClean="0"/>
              <a:t>limited (</a:t>
            </a:r>
            <a:r>
              <a:rPr lang="en-IN" sz="2400" dirty="0"/>
              <a:t>1% </a:t>
            </a:r>
            <a:r>
              <a:rPr lang="en-IN" sz="2400" dirty="0" smtClean="0"/>
              <a:t>- 3</a:t>
            </a:r>
            <a:r>
              <a:rPr lang="en-IN" sz="2400" dirty="0"/>
              <a:t>%.</a:t>
            </a:r>
            <a:r>
              <a:rPr lang="en-IN" sz="2400" dirty="0" smtClean="0"/>
              <a:t>)</a:t>
            </a:r>
            <a:endParaRPr lang="en-IN" sz="2400" dirty="0"/>
          </a:p>
        </p:txBody>
      </p:sp>
    </p:spTree>
    <p:extLst>
      <p:ext uri="{BB962C8B-B14F-4D97-AF65-F5344CB8AC3E}">
        <p14:creationId xmlns="" xmlns:p14="http://schemas.microsoft.com/office/powerpoint/2010/main" val="519202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9752" y="1461328"/>
            <a:ext cx="4676358" cy="356760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a:xfrm>
            <a:off x="2123728" y="0"/>
            <a:ext cx="4873450"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200" b="1" dirty="0" smtClean="0"/>
              <a:t>Silicon Resistive Sensors</a:t>
            </a:r>
            <a:endParaRPr lang="en-US" sz="3200" dirty="0"/>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06156" y="5445224"/>
            <a:ext cx="5543550" cy="447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92080" y="5959574"/>
            <a:ext cx="2990850" cy="285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75017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r="5078"/>
          <a:stretch/>
        </p:blipFill>
        <p:spPr bwMode="auto">
          <a:xfrm>
            <a:off x="1" y="2333624"/>
            <a:ext cx="9143999" cy="208430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a:xfrm>
            <a:off x="2123728" y="0"/>
            <a:ext cx="4873450"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200" b="1" dirty="0" smtClean="0"/>
              <a:t>Silicon Resistive Sensors</a:t>
            </a:r>
            <a:endParaRPr lang="en-US" sz="3200" dirty="0"/>
          </a:p>
        </p:txBody>
      </p:sp>
    </p:spTree>
    <p:extLst>
      <p:ext uri="{BB962C8B-B14F-4D97-AF65-F5344CB8AC3E}">
        <p14:creationId xmlns="" xmlns:p14="http://schemas.microsoft.com/office/powerpoint/2010/main" val="8274899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832" y="3861048"/>
            <a:ext cx="9134475" cy="36480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Rectangle 3"/>
          <p:cNvSpPr/>
          <p:nvPr/>
        </p:nvSpPr>
        <p:spPr>
          <a:xfrm>
            <a:off x="2123728" y="0"/>
            <a:ext cx="4873450" cy="58477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200" b="1" dirty="0" smtClean="0"/>
              <a:t>Silicon Resistive Sensors</a:t>
            </a:r>
            <a:endParaRPr lang="en-US" sz="3200" dirty="0"/>
          </a:p>
        </p:txBody>
      </p:sp>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15" y="548680"/>
            <a:ext cx="4238625" cy="3400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032448" y="1213008"/>
            <a:ext cx="4860032"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US" b="1" dirty="0"/>
              <a:t>Response of a silicon resistive sensor showing the deviation between the </a:t>
            </a:r>
            <a:r>
              <a:rPr lang="en-US" b="1" dirty="0" smtClean="0"/>
              <a:t>approximate linear </a:t>
            </a:r>
            <a:r>
              <a:rPr lang="en-US" b="1" dirty="0"/>
              <a:t>formula and the second-order formula.</a:t>
            </a:r>
            <a:endParaRPr lang="en-IN" b="1" dirty="0"/>
          </a:p>
        </p:txBody>
      </p:sp>
    </p:spTree>
    <p:extLst>
      <p:ext uri="{BB962C8B-B14F-4D97-AF65-F5344CB8AC3E}">
        <p14:creationId xmlns="" xmlns:p14="http://schemas.microsoft.com/office/powerpoint/2010/main" val="695686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4372" y="44624"/>
            <a:ext cx="2749471" cy="646331"/>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600" b="1" dirty="0" err="1" smtClean="0"/>
              <a:t>Thermistors</a:t>
            </a:r>
            <a:endParaRPr lang="en-US" sz="3600" dirty="0"/>
          </a:p>
        </p:txBody>
      </p:sp>
      <p:sp>
        <p:nvSpPr>
          <p:cNvPr id="5" name="Rectangle 4"/>
          <p:cNvSpPr/>
          <p:nvPr/>
        </p:nvSpPr>
        <p:spPr>
          <a:xfrm>
            <a:off x="539552" y="1124744"/>
            <a:ext cx="8136904" cy="3970318"/>
          </a:xfrm>
          <a:prstGeom prst="rect">
            <a:avLst/>
          </a:prstGeom>
          <a:solidFill>
            <a:schemeClr val="accent5">
              <a:lumMod val="60000"/>
              <a:lumOff val="40000"/>
            </a:schemeClr>
          </a:solidFill>
          <a:ln>
            <a:solidFill>
              <a:schemeClr val="tx1"/>
            </a:solidFill>
          </a:ln>
        </p:spPr>
        <p:txBody>
          <a:bodyPr wrap="square">
            <a:spAutoFit/>
          </a:bodyPr>
          <a:lstStyle/>
          <a:p>
            <a:pPr marL="457200" indent="-457200" algn="just">
              <a:lnSpc>
                <a:spcPct val="150000"/>
              </a:lnSpc>
              <a:buFont typeface="Wingdings" pitchFamily="2" charset="2"/>
              <a:buChar char="Ø"/>
            </a:pPr>
            <a:r>
              <a:rPr lang="en-US" sz="2400" dirty="0" err="1" smtClean="0"/>
              <a:t>Thermistors</a:t>
            </a:r>
            <a:r>
              <a:rPr lang="en-US" sz="2400" dirty="0" smtClean="0"/>
              <a:t> (</a:t>
            </a:r>
            <a:r>
              <a:rPr lang="en-US" sz="2400" b="1" dirty="0" smtClean="0"/>
              <a:t>thermal resistors) </a:t>
            </a:r>
            <a:r>
              <a:rPr lang="en-US" sz="2400" dirty="0" smtClean="0"/>
              <a:t>came into existence together with other semiconductor devices and have been used for temperature sensing starting in the 1960s.</a:t>
            </a:r>
          </a:p>
          <a:p>
            <a:pPr marL="457200" indent="-457200" algn="just">
              <a:lnSpc>
                <a:spcPct val="150000"/>
              </a:lnSpc>
              <a:buFont typeface="Wingdings" pitchFamily="2" charset="2"/>
              <a:buChar char="Ø"/>
            </a:pPr>
            <a:r>
              <a:rPr lang="en-US" sz="2400" dirty="0" smtClean="0"/>
              <a:t>These are thermal resistors, made of semiconducting metal oxides that have high temperature coefficients.</a:t>
            </a:r>
          </a:p>
          <a:p>
            <a:pPr marL="457200" indent="-457200" algn="just">
              <a:lnSpc>
                <a:spcPct val="150000"/>
              </a:lnSpc>
              <a:buFont typeface="Wingdings" pitchFamily="2" charset="2"/>
              <a:buChar char="Ø"/>
            </a:pPr>
            <a:r>
              <a:rPr lang="en-US" sz="2400" dirty="0" smtClean="0"/>
              <a:t>Most metal oxide semiconductors have NTCs.</a:t>
            </a:r>
            <a:endParaRPr lang="en-US"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09120"/>
            <a:ext cx="4451090"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t>The inverse relation to previous </a:t>
            </a:r>
            <a:r>
              <a:rPr lang="en-US" b="1" dirty="0" smtClean="0"/>
              <a:t>Equation</a:t>
            </a:r>
            <a:endParaRPr lang="en-US" dirty="0"/>
          </a:p>
        </p:txBody>
      </p:sp>
      <p:sp>
        <p:nvSpPr>
          <p:cNvPr id="6" name="Rectangle 5"/>
          <p:cNvSpPr/>
          <p:nvPr/>
        </p:nvSpPr>
        <p:spPr>
          <a:xfrm>
            <a:off x="3114372" y="44624"/>
            <a:ext cx="2749471" cy="646331"/>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600" b="1" dirty="0" err="1" smtClean="0"/>
              <a:t>Thermistors</a:t>
            </a:r>
            <a:endParaRPr lang="en-US" sz="3600" dirty="0"/>
          </a:p>
        </p:txBody>
      </p:sp>
      <p:pic>
        <p:nvPicPr>
          <p:cNvPr id="2051" name="Picture 3"/>
          <p:cNvPicPr>
            <a:picLocks noChangeAspect="1" noChangeArrowheads="1"/>
          </p:cNvPicPr>
          <p:nvPr/>
        </p:nvPicPr>
        <p:blipFill>
          <a:blip r:embed="rId2" cstate="print"/>
          <a:srcRect/>
          <a:stretch>
            <a:fillRect/>
          </a:stretch>
        </p:blipFill>
        <p:spPr bwMode="auto">
          <a:xfrm>
            <a:off x="2555776" y="5021609"/>
            <a:ext cx="4768230" cy="1071687"/>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323528" y="755412"/>
            <a:ext cx="4572000" cy="36933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r>
              <a:rPr lang="en-US" dirty="0" smtClean="0"/>
              <a:t>A simple model of a </a:t>
            </a:r>
            <a:r>
              <a:rPr lang="en-US" dirty="0" err="1" smtClean="0"/>
              <a:t>thermistor</a:t>
            </a:r>
            <a:r>
              <a:rPr lang="en-US" dirty="0" smtClean="0"/>
              <a:t> is</a:t>
            </a:r>
            <a:endParaRPr lang="en-US" dirty="0"/>
          </a:p>
        </p:txBody>
      </p:sp>
      <p:pic>
        <p:nvPicPr>
          <p:cNvPr id="15" name="Picture 2"/>
          <p:cNvPicPr>
            <a:picLocks noChangeAspect="1" noChangeArrowheads="1"/>
          </p:cNvPicPr>
          <p:nvPr/>
        </p:nvPicPr>
        <p:blipFill>
          <a:blip r:embed="rId3" cstate="print"/>
          <a:srcRect/>
          <a:stretch>
            <a:fillRect/>
          </a:stretch>
        </p:blipFill>
        <p:spPr bwMode="auto">
          <a:xfrm>
            <a:off x="1475656" y="1444845"/>
            <a:ext cx="7524328" cy="750727"/>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2843808" y="2483604"/>
            <a:ext cx="6048672" cy="923330"/>
          </a:xfrm>
          <a:prstGeom prst="rect">
            <a:avLst/>
          </a:prstGeom>
        </p:spPr>
        <p:txBody>
          <a:bodyPr wrap="square">
            <a:spAutoFit/>
          </a:bodyPr>
          <a:lstStyle/>
          <a:p>
            <a:pPr marL="457200" indent="-457200" algn="just">
              <a:buFont typeface="Arial" pitchFamily="34" charset="0"/>
              <a:buChar char="•"/>
            </a:pPr>
            <a:r>
              <a:rPr lang="en-US" i="1" dirty="0" smtClean="0"/>
              <a:t>R</a:t>
            </a:r>
            <a:r>
              <a:rPr lang="en-US" i="1" baseline="-25000" dirty="0" smtClean="0"/>
              <a:t>0</a:t>
            </a:r>
            <a:r>
              <a:rPr lang="en-US" i="1" dirty="0" smtClean="0"/>
              <a:t> [</a:t>
            </a:r>
            <a:r>
              <a:rPr lang="el-GR" i="1" dirty="0" smtClean="0"/>
              <a:t>Ω</a:t>
            </a:r>
            <a:r>
              <a:rPr lang="en-US" i="1" dirty="0" smtClean="0"/>
              <a:t>] is the resistance of the </a:t>
            </a:r>
            <a:r>
              <a:rPr lang="en-US" i="1" dirty="0" err="1" smtClean="0"/>
              <a:t>thermistor</a:t>
            </a:r>
            <a:r>
              <a:rPr lang="en-US" i="1" dirty="0" smtClean="0"/>
              <a:t> at the reference temperature T</a:t>
            </a:r>
            <a:r>
              <a:rPr lang="en-US" i="1" baseline="-25000" dirty="0" smtClean="0"/>
              <a:t>0</a:t>
            </a:r>
            <a:r>
              <a:rPr lang="en-US" i="1" dirty="0" smtClean="0"/>
              <a:t>,</a:t>
            </a:r>
          </a:p>
          <a:p>
            <a:pPr marL="457200" indent="-457200" algn="just">
              <a:buFont typeface="Arial" pitchFamily="34" charset="0"/>
              <a:buChar char="•"/>
            </a:pPr>
            <a:r>
              <a:rPr lang="el-GR" dirty="0" smtClean="0"/>
              <a:t>β</a:t>
            </a:r>
            <a:r>
              <a:rPr lang="en-US" dirty="0" smtClean="0"/>
              <a:t> [K] is the </a:t>
            </a:r>
            <a:r>
              <a:rPr lang="en-US" b="1" dirty="0" smtClean="0"/>
              <a:t>material constant</a:t>
            </a:r>
            <a:endParaRPr lang="en-US" dirty="0"/>
          </a:p>
        </p:txBody>
      </p:sp>
      <p:sp>
        <p:nvSpPr>
          <p:cNvPr id="17" name="Rectangle 16"/>
          <p:cNvSpPr/>
          <p:nvPr/>
        </p:nvSpPr>
        <p:spPr>
          <a:xfrm>
            <a:off x="2843808" y="3635732"/>
            <a:ext cx="2856167"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dirty="0" smtClean="0"/>
              <a:t>This relation is non-linear.</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4372" y="44624"/>
            <a:ext cx="2749471" cy="646331"/>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600" b="1" dirty="0" err="1" smtClean="0"/>
              <a:t>Thermistors</a:t>
            </a:r>
            <a:endParaRPr lang="en-US" sz="3600" dirty="0"/>
          </a:p>
        </p:txBody>
      </p:sp>
      <p:sp>
        <p:nvSpPr>
          <p:cNvPr id="5" name="Rectangle 4"/>
          <p:cNvSpPr/>
          <p:nvPr/>
        </p:nvSpPr>
        <p:spPr>
          <a:xfrm>
            <a:off x="0" y="1340768"/>
            <a:ext cx="8028384"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smtClean="0"/>
              <a:t>The model in </a:t>
            </a:r>
            <a:r>
              <a:rPr lang="en-US" b="1" dirty="0" smtClean="0"/>
              <a:t>Equation ‘R’ can be improved by using the Steinhart–Hart equation, </a:t>
            </a:r>
            <a:r>
              <a:rPr lang="en-US" dirty="0" smtClean="0"/>
              <a:t>which gives the resistance as</a:t>
            </a:r>
            <a:endParaRPr lang="en-US" dirty="0"/>
          </a:p>
        </p:txBody>
      </p:sp>
      <p:pic>
        <p:nvPicPr>
          <p:cNvPr id="6" name="Picture 4"/>
          <p:cNvPicPr>
            <a:picLocks noChangeAspect="1" noChangeArrowheads="1"/>
          </p:cNvPicPr>
          <p:nvPr/>
        </p:nvPicPr>
        <p:blipFill>
          <a:blip r:embed="rId2" cstate="print"/>
          <a:srcRect/>
          <a:stretch>
            <a:fillRect/>
          </a:stretch>
        </p:blipFill>
        <p:spPr bwMode="auto">
          <a:xfrm>
            <a:off x="0" y="2348880"/>
            <a:ext cx="9153526" cy="101917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572000" y="3429000"/>
            <a:ext cx="3864199" cy="369332"/>
          </a:xfrm>
          <a:prstGeom prst="rect">
            <a:avLst/>
          </a:prstGeom>
        </p:spPr>
        <p:txBody>
          <a:bodyPr wrap="none">
            <a:spAutoFit/>
          </a:bodyPr>
          <a:lstStyle/>
          <a:p>
            <a:r>
              <a:rPr lang="en-US" dirty="0" smtClean="0"/>
              <a:t>The constants </a:t>
            </a:r>
            <a:r>
              <a:rPr lang="en-US" i="1" dirty="0" smtClean="0"/>
              <a:t>a, b, and c are evaluated</a:t>
            </a:r>
            <a:endParaRPr lang="en-US" dirty="0"/>
          </a:p>
        </p:txBody>
      </p:sp>
      <p:sp>
        <p:nvSpPr>
          <p:cNvPr id="8" name="Rectangle 7"/>
          <p:cNvSpPr/>
          <p:nvPr/>
        </p:nvSpPr>
        <p:spPr>
          <a:xfrm>
            <a:off x="152400" y="3933056"/>
            <a:ext cx="4688335"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t>The inverse relation to previous </a:t>
            </a:r>
            <a:r>
              <a:rPr lang="en-US" b="1" dirty="0" smtClean="0"/>
              <a:t>Equation </a:t>
            </a:r>
            <a:r>
              <a:rPr lang="en-US" dirty="0" smtClean="0"/>
              <a:t>is</a:t>
            </a:r>
            <a:endParaRPr lang="en-US" dirty="0"/>
          </a:p>
        </p:txBody>
      </p:sp>
      <p:pic>
        <p:nvPicPr>
          <p:cNvPr id="9" name="Picture 5"/>
          <p:cNvPicPr>
            <a:picLocks noChangeAspect="1" noChangeArrowheads="1"/>
          </p:cNvPicPr>
          <p:nvPr/>
        </p:nvPicPr>
        <p:blipFill>
          <a:blip r:embed="rId3" cstate="print"/>
          <a:srcRect/>
          <a:stretch>
            <a:fillRect/>
          </a:stretch>
        </p:blipFill>
        <p:spPr bwMode="auto">
          <a:xfrm>
            <a:off x="3347864" y="4368716"/>
            <a:ext cx="4257675" cy="914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700808"/>
            <a:ext cx="1518364"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Introduction</a:t>
            </a:r>
            <a:endParaRPr lang="en-US" dirty="0"/>
          </a:p>
        </p:txBody>
      </p:sp>
      <p:sp>
        <p:nvSpPr>
          <p:cNvPr id="5" name="TextBox 4"/>
          <p:cNvSpPr txBox="1"/>
          <p:nvPr/>
        </p:nvSpPr>
        <p:spPr>
          <a:xfrm>
            <a:off x="683568" y="367004"/>
            <a:ext cx="7848871"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UNIT II </a:t>
            </a:r>
            <a:r>
              <a:rPr lang="en-IN" sz="2000" b="1" dirty="0" smtClean="0"/>
              <a:t>– </a:t>
            </a:r>
            <a:r>
              <a:rPr lang="en-US" sz="2000" b="1" dirty="0" smtClean="0"/>
              <a:t>TEMPERATURE SENSORS AND THERMAL ACTUATORS </a:t>
            </a:r>
            <a:endParaRPr lang="en-IN" sz="2000" b="1" dirty="0"/>
          </a:p>
        </p:txBody>
      </p:sp>
      <p:sp>
        <p:nvSpPr>
          <p:cNvPr id="6" name="Rectangle 5"/>
          <p:cNvSpPr/>
          <p:nvPr/>
        </p:nvSpPr>
        <p:spPr>
          <a:xfrm>
            <a:off x="3812818" y="2070140"/>
            <a:ext cx="979755" cy="369332"/>
          </a:xfrm>
          <a:prstGeom prst="rect">
            <a:avLst/>
          </a:prstGeom>
          <a:ln>
            <a:solidFill>
              <a:srgbClr val="00B0F0"/>
            </a:solidFill>
          </a:ln>
        </p:spPr>
        <p:txBody>
          <a:bodyPr wrap="none">
            <a:spAutoFit/>
          </a:bodyPr>
          <a:lstStyle/>
          <a:p>
            <a:r>
              <a:rPr lang="en-US" b="1" dirty="0" smtClean="0">
                <a:solidFill>
                  <a:srgbClr val="00B050"/>
                </a:solidFill>
              </a:rPr>
              <a:t>History</a:t>
            </a:r>
            <a:endParaRPr lang="en-US" dirty="0">
              <a:solidFill>
                <a:srgbClr val="00B050"/>
              </a:solidFill>
            </a:endParaRPr>
          </a:p>
        </p:txBody>
      </p:sp>
      <p:sp>
        <p:nvSpPr>
          <p:cNvPr id="7" name="Rectangle 6"/>
          <p:cNvSpPr/>
          <p:nvPr/>
        </p:nvSpPr>
        <p:spPr>
          <a:xfrm>
            <a:off x="409407" y="2924944"/>
            <a:ext cx="8352928" cy="38318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404813" indent="-404813" algn="just">
              <a:lnSpc>
                <a:spcPct val="150000"/>
              </a:lnSpc>
              <a:buFont typeface="Wingdings" pitchFamily="2" charset="2"/>
              <a:buChar char="Ø"/>
            </a:pPr>
            <a:r>
              <a:rPr lang="en-US" dirty="0" smtClean="0"/>
              <a:t>Antoine Cesar Becquerel used it in 1826 to build the first modern temperature sensor— the </a:t>
            </a:r>
            <a:r>
              <a:rPr lang="en-US" b="1" dirty="0" smtClean="0"/>
              <a:t>thermocouple.</a:t>
            </a:r>
          </a:p>
          <a:p>
            <a:pPr marL="404813" indent="-404813" algn="just">
              <a:lnSpc>
                <a:spcPct val="150000"/>
              </a:lnSpc>
              <a:buFont typeface="Wingdings" pitchFamily="2" charset="2"/>
              <a:buChar char="Ø"/>
            </a:pPr>
            <a:r>
              <a:rPr lang="en-US" dirty="0" smtClean="0"/>
              <a:t>A second effect related to the </a:t>
            </a:r>
            <a:r>
              <a:rPr lang="en-US" dirty="0" err="1" smtClean="0"/>
              <a:t>Seebeck</a:t>
            </a:r>
            <a:r>
              <a:rPr lang="en-US" dirty="0" smtClean="0"/>
              <a:t> effect was discovered in 1834 by Charles </a:t>
            </a:r>
            <a:r>
              <a:rPr lang="en-US" dirty="0" err="1" smtClean="0"/>
              <a:t>Athanase</a:t>
            </a:r>
            <a:r>
              <a:rPr lang="en-US" dirty="0" smtClean="0"/>
              <a:t> </a:t>
            </a:r>
            <a:r>
              <a:rPr lang="en-US" dirty="0" err="1" smtClean="0"/>
              <a:t>Peltier</a:t>
            </a:r>
            <a:r>
              <a:rPr lang="en-US" dirty="0" smtClean="0"/>
              <a:t>.</a:t>
            </a:r>
          </a:p>
          <a:p>
            <a:pPr marL="404813" indent="-404813" algn="just">
              <a:lnSpc>
                <a:spcPct val="150000"/>
              </a:lnSpc>
              <a:buFont typeface="Wingdings" pitchFamily="2" charset="2"/>
              <a:buChar char="Ø"/>
            </a:pPr>
            <a:r>
              <a:rPr lang="en-US" dirty="0" smtClean="0"/>
              <a:t>William Siemens described in 1871 for measurement of temperature based on the resistance–temperature relation in platinum - </a:t>
            </a:r>
            <a:r>
              <a:rPr lang="en-US" b="1" dirty="0" err="1" smtClean="0"/>
              <a:t>Thermoresistive</a:t>
            </a:r>
            <a:r>
              <a:rPr lang="en-US" b="1" dirty="0" smtClean="0"/>
              <a:t> sensors</a:t>
            </a:r>
            <a:r>
              <a:rPr lang="en-US" dirty="0" smtClean="0"/>
              <a:t>.</a:t>
            </a:r>
          </a:p>
          <a:p>
            <a:pPr marL="404813" indent="-404813" algn="just">
              <a:lnSpc>
                <a:spcPct val="150000"/>
              </a:lnSpc>
              <a:buFont typeface="Wingdings" pitchFamily="2" charset="2"/>
              <a:buChar char="Ø"/>
            </a:pPr>
            <a:r>
              <a:rPr lang="en-US" dirty="0" smtClean="0"/>
              <a:t>Various applications for Temperature Sensor (air velocity, fluid flow, radiation intensity).</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484784"/>
            <a:ext cx="8424936" cy="646331"/>
          </a:xfrm>
          <a:prstGeom prst="rect">
            <a:avLst/>
          </a:prstGeom>
        </p:spPr>
        <p:txBody>
          <a:bodyPr wrap="square">
            <a:spAutoFit/>
          </a:bodyPr>
          <a:lstStyle/>
          <a:p>
            <a:pPr marL="509588" indent="-509588" algn="just">
              <a:buFont typeface="Wingdings" pitchFamily="2" charset="2"/>
              <a:buChar char="v"/>
            </a:pPr>
            <a:r>
              <a:rPr lang="en-US" dirty="0" err="1" smtClean="0"/>
              <a:t>Thermistors</a:t>
            </a:r>
            <a:r>
              <a:rPr lang="en-US" dirty="0" smtClean="0"/>
              <a:t> are available in higher accuracy models through the processes of  trimming the device.</a:t>
            </a:r>
            <a:endParaRPr lang="en-US" dirty="0"/>
          </a:p>
        </p:txBody>
      </p:sp>
      <p:sp>
        <p:nvSpPr>
          <p:cNvPr id="5" name="Rectangle 4"/>
          <p:cNvSpPr/>
          <p:nvPr/>
        </p:nvSpPr>
        <p:spPr>
          <a:xfrm>
            <a:off x="3114372" y="44624"/>
            <a:ext cx="2749471" cy="646331"/>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600" b="1" dirty="0" err="1" smtClean="0"/>
              <a:t>Thermistors</a:t>
            </a:r>
            <a:endParaRPr lang="en-US" sz="3600" dirty="0"/>
          </a:p>
        </p:txBody>
      </p:sp>
      <p:sp>
        <p:nvSpPr>
          <p:cNvPr id="6" name="Rectangle 5"/>
          <p:cNvSpPr/>
          <p:nvPr/>
        </p:nvSpPr>
        <p:spPr>
          <a:xfrm>
            <a:off x="35496" y="908720"/>
            <a:ext cx="3063659"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t>The method of productions</a:t>
            </a:r>
            <a:endParaRPr lang="en-US" b="1" dirty="0"/>
          </a:p>
        </p:txBody>
      </p:sp>
      <p:sp>
        <p:nvSpPr>
          <p:cNvPr id="7" name="Rectangle 6"/>
          <p:cNvSpPr/>
          <p:nvPr/>
        </p:nvSpPr>
        <p:spPr>
          <a:xfrm>
            <a:off x="251520" y="3140968"/>
            <a:ext cx="8640960" cy="1200329"/>
          </a:xfrm>
          <a:prstGeom prst="rect">
            <a:avLst/>
          </a:prstGeom>
          <a:solidFill>
            <a:schemeClr val="accent5">
              <a:lumMod val="40000"/>
              <a:lumOff val="6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lgn="just">
              <a:buFont typeface="+mj-lt"/>
              <a:buAutoNum type="arabicPeriod"/>
            </a:pPr>
            <a:r>
              <a:rPr lang="en-US" dirty="0" smtClean="0"/>
              <a:t>Bead </a:t>
            </a:r>
            <a:r>
              <a:rPr lang="en-US" dirty="0" err="1" smtClean="0"/>
              <a:t>thermistors</a:t>
            </a:r>
            <a:r>
              <a:rPr lang="en-US" dirty="0" smtClean="0"/>
              <a:t> </a:t>
            </a:r>
            <a:r>
              <a:rPr lang="en-US" b="1" dirty="0" smtClean="0"/>
              <a:t>are essentially a small volume of the metal oxide with two conductors </a:t>
            </a:r>
            <a:r>
              <a:rPr lang="en-US" dirty="0" smtClean="0"/>
              <a:t>(platinum alloy for high-quality </a:t>
            </a:r>
            <a:r>
              <a:rPr lang="en-US" dirty="0" err="1" smtClean="0"/>
              <a:t>thermistors</a:t>
            </a:r>
            <a:r>
              <a:rPr lang="en-US" dirty="0" smtClean="0"/>
              <a:t>, copper or copper alloy for inexpensive devices) attached through a heat process.</a:t>
            </a:r>
          </a:p>
          <a:p>
            <a:pPr marL="342900" indent="-342900" algn="just">
              <a:buFont typeface="+mj-lt"/>
              <a:buAutoNum type="arabicPeriod"/>
            </a:pPr>
            <a:r>
              <a:rPr lang="en-US" dirty="0" smtClean="0"/>
              <a:t>The bead is then coated, usually with glass or epoxy.</a:t>
            </a:r>
            <a:endParaRPr lang="en-US" dirty="0"/>
          </a:p>
        </p:txBody>
      </p:sp>
      <p:sp>
        <p:nvSpPr>
          <p:cNvPr id="8" name="Rectangle 7"/>
          <p:cNvSpPr/>
          <p:nvPr/>
        </p:nvSpPr>
        <p:spPr>
          <a:xfrm>
            <a:off x="187896" y="2411596"/>
            <a:ext cx="1249060"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t>Method: 1</a:t>
            </a:r>
            <a:endParaRPr lang="en-US" b="1" dirty="0"/>
          </a:p>
        </p:txBody>
      </p:sp>
      <p:pic>
        <p:nvPicPr>
          <p:cNvPr id="3074" name="Picture 2"/>
          <p:cNvPicPr>
            <a:picLocks noChangeAspect="1" noChangeArrowheads="1"/>
          </p:cNvPicPr>
          <p:nvPr/>
        </p:nvPicPr>
        <p:blipFill>
          <a:blip r:embed="rId2" cstate="print"/>
          <a:srcRect/>
          <a:stretch>
            <a:fillRect/>
          </a:stretch>
        </p:blipFill>
        <p:spPr bwMode="auto">
          <a:xfrm>
            <a:off x="1547664" y="4725144"/>
            <a:ext cx="2747970" cy="1944216"/>
          </a:xfrm>
          <a:prstGeom prst="rect">
            <a:avLst/>
          </a:prstGeom>
          <a:noFill/>
          <a:ln w="9525">
            <a:noFill/>
            <a:miter lim="800000"/>
            <a:headEnd/>
            <a:tailEnd/>
          </a:ln>
        </p:spPr>
      </p:pic>
      <p:sp>
        <p:nvSpPr>
          <p:cNvPr id="10" name="Rectangle 9"/>
          <p:cNvSpPr/>
          <p:nvPr/>
        </p:nvSpPr>
        <p:spPr>
          <a:xfrm>
            <a:off x="4211960" y="4437112"/>
            <a:ext cx="4572000" cy="36933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en-US" b="1" dirty="0" smtClean="0"/>
              <a:t>(a) Construction of a bead </a:t>
            </a:r>
            <a:r>
              <a:rPr lang="en-US" b="1" dirty="0" err="1" smtClean="0"/>
              <a:t>thermistor</a:t>
            </a:r>
            <a:r>
              <a:rPr lang="en-US" b="1" dirty="0" smtClean="0"/>
              <a:t>.</a:t>
            </a:r>
            <a:endParaRPr lang="en-US" b="1" dirty="0"/>
          </a:p>
        </p:txBody>
      </p:sp>
      <p:pic>
        <p:nvPicPr>
          <p:cNvPr id="3076" name="Picture 4" descr="Powder Type NTC Thermistor Manufacturer in Thrissur Kerala India by  Sowparnika Thermistors and Hybrids Pvt. Ltd. | ID - 1364600"/>
          <p:cNvPicPr>
            <a:picLocks noChangeAspect="1" noChangeArrowheads="1"/>
          </p:cNvPicPr>
          <p:nvPr/>
        </p:nvPicPr>
        <p:blipFill>
          <a:blip r:embed="rId3" cstate="print"/>
          <a:srcRect/>
          <a:stretch>
            <a:fillRect/>
          </a:stretch>
        </p:blipFill>
        <p:spPr bwMode="auto">
          <a:xfrm>
            <a:off x="5508104" y="4909581"/>
            <a:ext cx="2386236" cy="1975803"/>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4372" y="44624"/>
            <a:ext cx="2749471" cy="646331"/>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600" b="1" dirty="0" err="1" smtClean="0"/>
              <a:t>Thermistors</a:t>
            </a:r>
            <a:endParaRPr lang="en-US" sz="3600" dirty="0"/>
          </a:p>
        </p:txBody>
      </p:sp>
      <p:sp>
        <p:nvSpPr>
          <p:cNvPr id="5" name="Rectangle 4"/>
          <p:cNvSpPr/>
          <p:nvPr/>
        </p:nvSpPr>
        <p:spPr>
          <a:xfrm>
            <a:off x="187896" y="908720"/>
            <a:ext cx="1249060"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t>Method: 2</a:t>
            </a:r>
            <a:endParaRPr lang="en-US" b="1" dirty="0"/>
          </a:p>
        </p:txBody>
      </p:sp>
      <p:sp>
        <p:nvSpPr>
          <p:cNvPr id="6" name="Rectangle 5"/>
          <p:cNvSpPr/>
          <p:nvPr/>
        </p:nvSpPr>
        <p:spPr>
          <a:xfrm>
            <a:off x="3347864" y="1412776"/>
            <a:ext cx="4572000" cy="36933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en-US" b="1" dirty="0" smtClean="0"/>
              <a:t>(b) Construction of a chip </a:t>
            </a:r>
            <a:r>
              <a:rPr lang="en-US" b="1" dirty="0" err="1" smtClean="0"/>
              <a:t>thermistor</a:t>
            </a:r>
            <a:r>
              <a:rPr lang="en-US" b="1" dirty="0" smtClean="0"/>
              <a:t>.</a:t>
            </a:r>
            <a:endParaRPr lang="en-US" b="1" dirty="0"/>
          </a:p>
        </p:txBody>
      </p:sp>
      <p:grpSp>
        <p:nvGrpSpPr>
          <p:cNvPr id="9" name="Group 8"/>
          <p:cNvGrpSpPr/>
          <p:nvPr/>
        </p:nvGrpSpPr>
        <p:grpSpPr>
          <a:xfrm>
            <a:off x="131440" y="1844824"/>
            <a:ext cx="4728592" cy="1786901"/>
            <a:chOff x="131440" y="1844824"/>
            <a:chExt cx="4728592" cy="1786901"/>
          </a:xfrm>
        </p:grpSpPr>
        <p:pic>
          <p:nvPicPr>
            <p:cNvPr id="4098" name="Picture 2"/>
            <p:cNvPicPr>
              <a:picLocks noChangeAspect="1" noChangeArrowheads="1"/>
            </p:cNvPicPr>
            <p:nvPr/>
          </p:nvPicPr>
          <p:blipFill>
            <a:blip r:embed="rId2" cstate="print"/>
            <a:srcRect/>
            <a:stretch>
              <a:fillRect/>
            </a:stretch>
          </p:blipFill>
          <p:spPr bwMode="auto">
            <a:xfrm>
              <a:off x="1499592" y="1844824"/>
              <a:ext cx="3360440" cy="1786901"/>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131440" y="2276872"/>
              <a:ext cx="1360165" cy="278510"/>
            </a:xfrm>
            <a:prstGeom prst="rect">
              <a:avLst/>
            </a:prstGeom>
            <a:noFill/>
            <a:ln w="9525">
              <a:noFill/>
              <a:miter lim="800000"/>
              <a:headEnd/>
              <a:tailEnd/>
            </a:ln>
          </p:spPr>
        </p:pic>
      </p:grpSp>
      <p:sp>
        <p:nvSpPr>
          <p:cNvPr id="10" name="Rectangle 9"/>
          <p:cNvSpPr/>
          <p:nvPr/>
        </p:nvSpPr>
        <p:spPr>
          <a:xfrm>
            <a:off x="971600" y="3933056"/>
            <a:ext cx="7776864"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04813" indent="-404813" algn="just">
              <a:buFont typeface="Wingdings" pitchFamily="2" charset="2"/>
              <a:buChar char="Ø"/>
            </a:pPr>
            <a:r>
              <a:rPr lang="en-US" sz="2000" dirty="0" smtClean="0"/>
              <a:t>Another method is to produce chips with surface electrodes that are then connected to leads and the device encapsulated. Chips can be easily trimmed for specific resistance values.</a:t>
            </a:r>
            <a:endParaRPr lang="en-US" sz="2000" dirty="0"/>
          </a:p>
        </p:txBody>
      </p:sp>
      <p:pic>
        <p:nvPicPr>
          <p:cNvPr id="4101" name="Picture 5" descr="Chip NTC Thermistors | TDK Product Center"/>
          <p:cNvPicPr>
            <a:picLocks noChangeAspect="1" noChangeArrowheads="1"/>
          </p:cNvPicPr>
          <p:nvPr/>
        </p:nvPicPr>
        <p:blipFill>
          <a:blip r:embed="rId4" cstate="print"/>
          <a:srcRect/>
          <a:stretch>
            <a:fillRect/>
          </a:stretch>
        </p:blipFill>
        <p:spPr bwMode="auto">
          <a:xfrm>
            <a:off x="5364088" y="1628800"/>
            <a:ext cx="2381250"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4372" y="44624"/>
            <a:ext cx="2749471" cy="646331"/>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600" b="1" dirty="0" err="1" smtClean="0"/>
              <a:t>Thermistors</a:t>
            </a:r>
            <a:endParaRPr lang="en-US" sz="3600" dirty="0"/>
          </a:p>
        </p:txBody>
      </p:sp>
      <p:sp>
        <p:nvSpPr>
          <p:cNvPr id="5" name="Rectangle 4"/>
          <p:cNvSpPr/>
          <p:nvPr/>
        </p:nvSpPr>
        <p:spPr>
          <a:xfrm>
            <a:off x="187896" y="908720"/>
            <a:ext cx="1249060"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t>Method: 3</a:t>
            </a:r>
            <a:endParaRPr lang="en-US" b="1" dirty="0"/>
          </a:p>
        </p:txBody>
      </p:sp>
      <p:sp>
        <p:nvSpPr>
          <p:cNvPr id="6" name="Rectangle 5"/>
          <p:cNvSpPr/>
          <p:nvPr/>
        </p:nvSpPr>
        <p:spPr>
          <a:xfrm>
            <a:off x="251520" y="1484784"/>
            <a:ext cx="4860032"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04813" indent="-404813" algn="just">
              <a:buFont typeface="Wingdings" pitchFamily="2" charset="2"/>
              <a:buChar char="Ø"/>
            </a:pPr>
            <a:r>
              <a:rPr lang="en-US" dirty="0" smtClean="0"/>
              <a:t>A third method of production is to deposit the semiconductor on a substrate following standard semiconductor production methods.</a:t>
            </a:r>
          </a:p>
          <a:p>
            <a:pPr marL="404813" indent="-404813" algn="just">
              <a:buFont typeface="Wingdings" pitchFamily="2" charset="2"/>
              <a:buChar char="Ø"/>
            </a:pPr>
            <a:r>
              <a:rPr lang="en-US" dirty="0" smtClean="0"/>
              <a:t>These are particularly useful in integrated devices and in complex sensors such as radiation sensors.</a:t>
            </a:r>
            <a:endParaRPr lang="en-US" dirty="0"/>
          </a:p>
        </p:txBody>
      </p:sp>
      <p:sp>
        <p:nvSpPr>
          <p:cNvPr id="7" name="Rectangle 6"/>
          <p:cNvSpPr/>
          <p:nvPr/>
        </p:nvSpPr>
        <p:spPr>
          <a:xfrm>
            <a:off x="683568" y="4725144"/>
            <a:ext cx="8064896" cy="2031325"/>
          </a:xfrm>
          <a:prstGeom prst="rect">
            <a:avLst/>
          </a:prstGeom>
          <a:solidFill>
            <a:schemeClr val="accent5">
              <a:lumMod val="40000"/>
              <a:lumOff val="60000"/>
            </a:schemeClr>
          </a:solidFill>
          <a:ln>
            <a:solidFill>
              <a:srgbClr val="00B050"/>
            </a:solidFill>
          </a:ln>
        </p:spPr>
        <p:txBody>
          <a:bodyPr wrap="square">
            <a:spAutoFit/>
          </a:bodyPr>
          <a:lstStyle/>
          <a:p>
            <a:pPr algn="just"/>
            <a:r>
              <a:rPr lang="en-US" b="1" dirty="0" smtClean="0">
                <a:solidFill>
                  <a:srgbClr val="FF0000"/>
                </a:solidFill>
              </a:rPr>
              <a:t>While the method of production is important, perhaps more important is the encapsulation, since that is the main means of ensuring long-term stability.</a:t>
            </a:r>
          </a:p>
          <a:p>
            <a:pPr marL="914400" indent="-449263" algn="just">
              <a:buFont typeface="Wingdings" pitchFamily="2" charset="2"/>
              <a:buChar char="ü"/>
            </a:pPr>
            <a:r>
              <a:rPr lang="en-US" dirty="0" smtClean="0"/>
              <a:t>Good </a:t>
            </a:r>
            <a:r>
              <a:rPr lang="en-US" dirty="0" err="1" smtClean="0"/>
              <a:t>thermistors</a:t>
            </a:r>
            <a:r>
              <a:rPr lang="en-US" dirty="0" smtClean="0"/>
              <a:t> are glass encapsulated, </a:t>
            </a:r>
          </a:p>
          <a:p>
            <a:pPr marL="914400" indent="-449263" algn="just">
              <a:buFont typeface="Wingdings" pitchFamily="2" charset="2"/>
              <a:buChar char="ü"/>
            </a:pPr>
            <a:r>
              <a:rPr lang="en-US" dirty="0" smtClean="0"/>
              <a:t>Epoxy potting is common for less expensive devices.</a:t>
            </a:r>
          </a:p>
          <a:p>
            <a:pPr marL="914400" indent="-449263" algn="just">
              <a:buFont typeface="Wingdings" pitchFamily="2" charset="2"/>
              <a:buChar char="ü"/>
            </a:pPr>
            <a:r>
              <a:rPr lang="en-US" dirty="0" smtClean="0"/>
              <a:t>Stainless steel jackets are added for protection in harsh environments.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5220073" y="967756"/>
            <a:ext cx="3923928" cy="2971678"/>
          </a:xfrm>
          <a:prstGeom prst="rect">
            <a:avLst/>
          </a:prstGeom>
          <a:noFill/>
          <a:ln w="9525">
            <a:noFill/>
            <a:miter lim="800000"/>
            <a:headEnd/>
            <a:tailEnd/>
          </a:ln>
        </p:spPr>
      </p:pic>
      <p:sp>
        <p:nvSpPr>
          <p:cNvPr id="9" name="Rectangle 8"/>
          <p:cNvSpPr/>
          <p:nvPr/>
        </p:nvSpPr>
        <p:spPr>
          <a:xfrm>
            <a:off x="4572000" y="3861048"/>
            <a:ext cx="4572000" cy="738664"/>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algn="ctr"/>
            <a:r>
              <a:rPr lang="en-US" sz="1400" b="1" dirty="0" smtClean="0"/>
              <a:t>Deposited </a:t>
            </a:r>
            <a:r>
              <a:rPr lang="en-US" sz="1400" b="1" dirty="0" err="1" smtClean="0"/>
              <a:t>thermistors</a:t>
            </a:r>
            <a:r>
              <a:rPr lang="en-US" sz="1400" b="1" dirty="0" smtClean="0"/>
              <a:t> on a ceramic substrate (the </a:t>
            </a:r>
            <a:r>
              <a:rPr lang="en-US" sz="1400" b="1" dirty="0" err="1" smtClean="0"/>
              <a:t>thermistors</a:t>
            </a:r>
            <a:r>
              <a:rPr lang="en-US" sz="1400" b="1" dirty="0" smtClean="0"/>
              <a:t> are the four dark, rectangular areas on the right).</a:t>
            </a:r>
            <a:endParaRPr lang="en-US" sz="1400"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836712"/>
            <a:ext cx="8640960" cy="1477328"/>
          </a:xfrm>
          <a:prstGeom prst="rect">
            <a:avLst/>
          </a:prstGeom>
          <a:solidFill>
            <a:schemeClr val="accent5">
              <a:lumMod val="40000"/>
              <a:lumOff val="60000"/>
            </a:schemeClr>
          </a:solidFill>
          <a:ln>
            <a:solidFill>
              <a:srgbClr val="00B050"/>
            </a:solidFill>
          </a:ln>
        </p:spPr>
        <p:txBody>
          <a:bodyPr wrap="square">
            <a:spAutoFit/>
          </a:bodyPr>
          <a:lstStyle/>
          <a:p>
            <a:pPr marL="509588" indent="-509588" algn="just">
              <a:buFont typeface="Wingdings" pitchFamily="2" charset="2"/>
              <a:buChar char="Ø"/>
            </a:pPr>
            <a:r>
              <a:rPr lang="en-US" dirty="0" smtClean="0"/>
              <a:t>The size of the device is also dictated by the production method (with bead </a:t>
            </a:r>
            <a:r>
              <a:rPr lang="en-US" dirty="0" err="1" smtClean="0"/>
              <a:t>thermistors</a:t>
            </a:r>
            <a:r>
              <a:rPr lang="en-US" dirty="0" smtClean="0"/>
              <a:t> being the smallest) and this dictates the thermal response of the device. </a:t>
            </a:r>
          </a:p>
          <a:p>
            <a:pPr marL="509588" indent="-509588" algn="just">
              <a:buFont typeface="Wingdings" pitchFamily="2" charset="2"/>
              <a:buChar char="Ø"/>
            </a:pPr>
            <a:r>
              <a:rPr lang="en-US" dirty="0" smtClean="0"/>
              <a:t>Typically the thermal response of </a:t>
            </a:r>
            <a:r>
              <a:rPr lang="en-US" dirty="0" err="1" smtClean="0"/>
              <a:t>thermistors</a:t>
            </a:r>
            <a:r>
              <a:rPr lang="en-US" dirty="0" smtClean="0"/>
              <a:t> is relatively short, primarily because of their small physical size.</a:t>
            </a:r>
            <a:endParaRPr lang="en-US" dirty="0"/>
          </a:p>
        </p:txBody>
      </p:sp>
      <p:sp>
        <p:nvSpPr>
          <p:cNvPr id="5" name="Rectangle 4"/>
          <p:cNvSpPr/>
          <p:nvPr/>
        </p:nvSpPr>
        <p:spPr>
          <a:xfrm>
            <a:off x="3114372" y="44624"/>
            <a:ext cx="2749471" cy="646331"/>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600" b="1" dirty="0" err="1" smtClean="0"/>
              <a:t>Thermistors</a:t>
            </a:r>
            <a:endParaRPr lang="en-US" sz="3600" dirty="0"/>
          </a:p>
        </p:txBody>
      </p:sp>
      <p:sp>
        <p:nvSpPr>
          <p:cNvPr id="6" name="Rectangle 5"/>
          <p:cNvSpPr/>
          <p:nvPr/>
        </p:nvSpPr>
        <p:spPr>
          <a:xfrm>
            <a:off x="467544" y="3136900"/>
            <a:ext cx="8424936" cy="2585323"/>
          </a:xfrm>
          <a:prstGeom prst="rect">
            <a:avLst/>
          </a:prstGeom>
          <a:solidFill>
            <a:schemeClr val="accent3">
              <a:lumMod val="40000"/>
              <a:lumOff val="60000"/>
            </a:schemeClr>
          </a:solidFill>
          <a:ln>
            <a:solidFill>
              <a:srgbClr val="00B050"/>
            </a:solidFill>
          </a:ln>
        </p:spPr>
        <p:txBody>
          <a:bodyPr wrap="square">
            <a:spAutoFit/>
          </a:bodyPr>
          <a:lstStyle/>
          <a:p>
            <a:pPr marL="465138" indent="-465138" algn="just">
              <a:buFont typeface="Wingdings" pitchFamily="2" charset="2"/>
              <a:buChar char="ü"/>
            </a:pPr>
            <a:r>
              <a:rPr lang="en-US" dirty="0" smtClean="0"/>
              <a:t>Although most </a:t>
            </a:r>
            <a:r>
              <a:rPr lang="en-US" dirty="0" err="1" smtClean="0"/>
              <a:t>thermistors</a:t>
            </a:r>
            <a:r>
              <a:rPr lang="en-US" dirty="0" smtClean="0"/>
              <a:t> are NTC devices, PTC devices can also be made from special materials.</a:t>
            </a:r>
          </a:p>
          <a:p>
            <a:pPr marL="465138" indent="-465138" algn="just">
              <a:buFont typeface="Wingdings" pitchFamily="2" charset="2"/>
              <a:buChar char="ü"/>
            </a:pPr>
            <a:r>
              <a:rPr lang="en-US" dirty="0" smtClean="0"/>
              <a:t>These are usually based on </a:t>
            </a:r>
            <a:r>
              <a:rPr lang="en-US" b="1" dirty="0" smtClean="0"/>
              <a:t>barium </a:t>
            </a:r>
            <a:r>
              <a:rPr lang="en-US" b="1" dirty="0" err="1" smtClean="0"/>
              <a:t>titanate</a:t>
            </a:r>
            <a:r>
              <a:rPr lang="en-US" b="1" dirty="0" smtClean="0"/>
              <a:t> </a:t>
            </a:r>
            <a:r>
              <a:rPr lang="en-US" dirty="0" smtClean="0"/>
              <a:t>(BaTiO</a:t>
            </a:r>
            <a:r>
              <a:rPr lang="en-US" baseline="-25000" dirty="0" smtClean="0"/>
              <a:t>3</a:t>
            </a:r>
            <a:r>
              <a:rPr lang="en-US" dirty="0" smtClean="0"/>
              <a:t>) or </a:t>
            </a:r>
            <a:r>
              <a:rPr lang="en-US" b="1" dirty="0" smtClean="0"/>
              <a:t>strontium </a:t>
            </a:r>
            <a:r>
              <a:rPr lang="en-US" b="1" dirty="0" err="1" smtClean="0"/>
              <a:t>titanate</a:t>
            </a:r>
            <a:r>
              <a:rPr lang="en-US" b="1" dirty="0" smtClean="0"/>
              <a:t> </a:t>
            </a:r>
            <a:r>
              <a:rPr lang="en-US" dirty="0" smtClean="0"/>
              <a:t>(SrTiO</a:t>
            </a:r>
            <a:r>
              <a:rPr lang="en-US" baseline="-25000" dirty="0" smtClean="0"/>
              <a:t>3</a:t>
            </a:r>
            <a:r>
              <a:rPr lang="en-US" dirty="0" smtClean="0"/>
              <a:t>) with the addition of doping agents.</a:t>
            </a:r>
          </a:p>
          <a:p>
            <a:pPr marL="465138" indent="-465138" algn="just">
              <a:buFont typeface="Wingdings" pitchFamily="2" charset="2"/>
              <a:buChar char="ü"/>
            </a:pPr>
            <a:r>
              <a:rPr lang="en-US" dirty="0" smtClean="0"/>
              <a:t>These materials have very high resistances and a highly nonlinear transfer function.</a:t>
            </a:r>
          </a:p>
          <a:p>
            <a:pPr marL="465138" indent="-465138" algn="just">
              <a:buFont typeface="Wingdings" pitchFamily="2" charset="2"/>
              <a:buChar char="ü"/>
            </a:pPr>
            <a:r>
              <a:rPr lang="en-US" dirty="0" smtClean="0"/>
              <a:t>Unlike NTC </a:t>
            </a:r>
            <a:r>
              <a:rPr lang="en-US" dirty="0" err="1" smtClean="0"/>
              <a:t>thermistors</a:t>
            </a:r>
            <a:r>
              <a:rPr lang="en-US" dirty="0" smtClean="0"/>
              <a:t>, PTC </a:t>
            </a:r>
            <a:r>
              <a:rPr lang="en-US" dirty="0" err="1" smtClean="0"/>
              <a:t>thermistors</a:t>
            </a:r>
            <a:r>
              <a:rPr lang="en-US" dirty="0" smtClean="0"/>
              <a:t> have a </a:t>
            </a:r>
            <a:r>
              <a:rPr lang="en-US" b="1" dirty="0" smtClean="0"/>
              <a:t>steep curve </a:t>
            </a:r>
            <a:r>
              <a:rPr lang="en-US" dirty="0" smtClean="0"/>
              <a:t>in the useful range (large changes in resistance) and are therefore </a:t>
            </a:r>
            <a:r>
              <a:rPr lang="en-US" b="1" dirty="0" smtClean="0"/>
              <a:t>more sensitive </a:t>
            </a:r>
            <a:r>
              <a:rPr lang="en-US" dirty="0" smtClean="0"/>
              <a:t>than NTCs</a:t>
            </a:r>
            <a:endParaRPr lang="en-US" dirty="0"/>
          </a:p>
        </p:txBody>
      </p:sp>
      <p:sp>
        <p:nvSpPr>
          <p:cNvPr id="7" name="Rectangle 6"/>
          <p:cNvSpPr/>
          <p:nvPr/>
        </p:nvSpPr>
        <p:spPr>
          <a:xfrm>
            <a:off x="0" y="404664"/>
            <a:ext cx="2621230"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t>Size of the </a:t>
            </a:r>
            <a:r>
              <a:rPr lang="en-US" b="1" dirty="0" err="1" smtClean="0"/>
              <a:t>thermistors</a:t>
            </a:r>
            <a:r>
              <a:rPr lang="en-US" b="1" dirty="0" smtClean="0"/>
              <a:t> </a:t>
            </a:r>
            <a:endParaRPr lang="en-US" b="1" dirty="0"/>
          </a:p>
        </p:txBody>
      </p:sp>
      <p:sp>
        <p:nvSpPr>
          <p:cNvPr id="8" name="Rectangle 7"/>
          <p:cNvSpPr/>
          <p:nvPr/>
        </p:nvSpPr>
        <p:spPr>
          <a:xfrm>
            <a:off x="6554" y="2708920"/>
            <a:ext cx="1967205"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t>PTC </a:t>
            </a:r>
            <a:r>
              <a:rPr lang="en-US" b="1" dirty="0" err="1" smtClean="0"/>
              <a:t>thermistors</a:t>
            </a:r>
            <a:r>
              <a:rPr lang="en-US" b="1" dirty="0" smtClean="0"/>
              <a:t> </a:t>
            </a:r>
            <a:endParaRPr lang="en-US"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14372" y="44624"/>
            <a:ext cx="2749471" cy="646331"/>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3600" b="1" dirty="0" err="1" smtClean="0"/>
              <a:t>Thermistors</a:t>
            </a:r>
            <a:endParaRPr lang="en-US" sz="3600" dirty="0"/>
          </a:p>
        </p:txBody>
      </p:sp>
      <p:sp>
        <p:nvSpPr>
          <p:cNvPr id="6" name="Rectangle 5"/>
          <p:cNvSpPr/>
          <p:nvPr/>
        </p:nvSpPr>
        <p:spPr>
          <a:xfrm>
            <a:off x="6554" y="755412"/>
            <a:ext cx="3166251"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t>PTC </a:t>
            </a:r>
            <a:r>
              <a:rPr lang="en-US" b="1" dirty="0" err="1" smtClean="0"/>
              <a:t>thermistors</a:t>
            </a:r>
            <a:r>
              <a:rPr lang="en-US" b="1" dirty="0" smtClean="0"/>
              <a:t> Advantage</a:t>
            </a:r>
            <a:endParaRPr lang="en-US" b="1" dirty="0"/>
          </a:p>
        </p:txBody>
      </p:sp>
      <p:sp>
        <p:nvSpPr>
          <p:cNvPr id="7" name="Rectangle 6"/>
          <p:cNvSpPr/>
          <p:nvPr/>
        </p:nvSpPr>
        <p:spPr>
          <a:xfrm>
            <a:off x="539552" y="1556792"/>
            <a:ext cx="8280920" cy="1754326"/>
          </a:xfrm>
          <a:prstGeom prst="rect">
            <a:avLst/>
          </a:prstGeom>
          <a:solidFill>
            <a:schemeClr val="accent2">
              <a:lumMod val="20000"/>
              <a:lumOff val="80000"/>
            </a:schemeClr>
          </a:solidFill>
          <a:ln>
            <a:solidFill>
              <a:srgbClr val="00B050"/>
            </a:solidFill>
          </a:ln>
        </p:spPr>
        <p:txBody>
          <a:bodyPr wrap="square">
            <a:spAutoFit/>
          </a:bodyPr>
          <a:lstStyle/>
          <a:p>
            <a:pPr marL="465138" indent="-465138" algn="just">
              <a:buFont typeface="Wingdings" pitchFamily="2" charset="2"/>
              <a:buChar char="ü"/>
            </a:pPr>
            <a:r>
              <a:rPr lang="en-US" dirty="0" smtClean="0"/>
              <a:t>All PTC devices (including wire-wound sensors), if connected to a voltage source, as the temperature increases, the current decreases, and therefore they </a:t>
            </a:r>
            <a:r>
              <a:rPr lang="en-US" b="1" dirty="0" smtClean="0"/>
              <a:t>cannot</a:t>
            </a:r>
            <a:r>
              <a:rPr lang="en-US" dirty="0" smtClean="0"/>
              <a:t> </a:t>
            </a:r>
            <a:r>
              <a:rPr lang="en-US" b="1" dirty="0" smtClean="0"/>
              <a:t>overheat</a:t>
            </a:r>
            <a:r>
              <a:rPr lang="en-US" dirty="0" smtClean="0"/>
              <a:t> due to self-heating. </a:t>
            </a:r>
          </a:p>
          <a:p>
            <a:pPr marL="465138" indent="-465138" algn="just">
              <a:buFont typeface="Wingdings" pitchFamily="2" charset="2"/>
              <a:buChar char="ü"/>
            </a:pPr>
            <a:r>
              <a:rPr lang="en-US" dirty="0" smtClean="0"/>
              <a:t>This is an intrinsic protection mechanism that can be very </a:t>
            </a:r>
            <a:r>
              <a:rPr lang="en-US" b="1" dirty="0" smtClean="0"/>
              <a:t>useful in high-temperature applications</a:t>
            </a:r>
            <a:r>
              <a:rPr lang="en-US" dirty="0" smtClean="0"/>
              <a:t>. </a:t>
            </a:r>
          </a:p>
          <a:p>
            <a:pPr marL="465138" indent="-465138" algn="just">
              <a:buFont typeface="Wingdings" pitchFamily="2" charset="2"/>
              <a:buChar char="ü"/>
            </a:pPr>
            <a:r>
              <a:rPr lang="en-US" dirty="0" smtClean="0"/>
              <a:t>NTC </a:t>
            </a:r>
            <a:r>
              <a:rPr lang="en-US" dirty="0" err="1" smtClean="0"/>
              <a:t>thermistors</a:t>
            </a:r>
            <a:r>
              <a:rPr lang="en-US" dirty="0" smtClean="0"/>
              <a:t> can overheat under the same conditions.</a:t>
            </a:r>
            <a:endParaRPr lang="en-US" dirty="0"/>
          </a:p>
        </p:txBody>
      </p:sp>
      <p:sp>
        <p:nvSpPr>
          <p:cNvPr id="8" name="Rectangle 7"/>
          <p:cNvSpPr/>
          <p:nvPr/>
        </p:nvSpPr>
        <p:spPr>
          <a:xfrm>
            <a:off x="158954" y="4067780"/>
            <a:ext cx="2601994"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err="1" smtClean="0"/>
              <a:t>Thermistors</a:t>
            </a:r>
            <a:r>
              <a:rPr lang="en-US" b="1" dirty="0" smtClean="0"/>
              <a:t> Properties</a:t>
            </a:r>
            <a:endParaRPr lang="en-US" b="1" dirty="0"/>
          </a:p>
        </p:txBody>
      </p:sp>
      <p:sp>
        <p:nvSpPr>
          <p:cNvPr id="9" name="Rectangle 8"/>
          <p:cNvSpPr/>
          <p:nvPr/>
        </p:nvSpPr>
        <p:spPr>
          <a:xfrm>
            <a:off x="1019462" y="4581128"/>
            <a:ext cx="7491731" cy="1631216"/>
          </a:xfrm>
          <a:prstGeom prst="rect">
            <a:avLst/>
          </a:prstGeom>
        </p:spPr>
        <p:txBody>
          <a:bodyPr wrap="none">
            <a:spAutoFit/>
          </a:bodyPr>
          <a:lstStyle/>
          <a:p>
            <a:pPr marL="457200" indent="-457200">
              <a:buFont typeface="+mj-lt"/>
              <a:buAutoNum type="arabicPeriod"/>
            </a:pPr>
            <a:r>
              <a:rPr lang="en-US" sz="2000" b="1" dirty="0" smtClean="0"/>
              <a:t>Errors: 		</a:t>
            </a:r>
            <a:r>
              <a:rPr lang="en-US" sz="2000" dirty="0" smtClean="0"/>
              <a:t>0.01</a:t>
            </a:r>
            <a:r>
              <a:rPr lang="en-US" sz="2000" dirty="0" smtClean="0">
                <a:latin typeface="Univers 57 Condensed"/>
              </a:rPr>
              <a:t>°</a:t>
            </a:r>
            <a:r>
              <a:rPr lang="en-US" sz="2000" dirty="0" smtClean="0"/>
              <a:t>C/</a:t>
            </a:r>
            <a:r>
              <a:rPr lang="en-US" sz="2000" dirty="0" err="1" smtClean="0"/>
              <a:t>mW</a:t>
            </a:r>
            <a:r>
              <a:rPr lang="en-US" sz="2000" dirty="0" smtClean="0"/>
              <a:t> in water and 1</a:t>
            </a:r>
            <a:r>
              <a:rPr lang="en-US" sz="2000" dirty="0" smtClean="0">
                <a:latin typeface="Univers 57 Condensed"/>
              </a:rPr>
              <a:t>°</a:t>
            </a:r>
            <a:r>
              <a:rPr lang="en-US" sz="2000" dirty="0" smtClean="0"/>
              <a:t>C/</a:t>
            </a:r>
            <a:r>
              <a:rPr lang="en-US" sz="2000" dirty="0" err="1" smtClean="0"/>
              <a:t>mW</a:t>
            </a:r>
            <a:r>
              <a:rPr lang="en-US" sz="2000" dirty="0" smtClean="0"/>
              <a:t> in air.</a:t>
            </a:r>
          </a:p>
          <a:p>
            <a:pPr marL="457200" indent="-457200">
              <a:buFont typeface="+mj-lt"/>
              <a:buAutoNum type="arabicPeriod"/>
            </a:pPr>
            <a:r>
              <a:rPr lang="en-US" sz="2000" b="1" dirty="0" smtClean="0"/>
              <a:t>Resistances:	 </a:t>
            </a:r>
            <a:r>
              <a:rPr lang="en-US" sz="2000" dirty="0" smtClean="0"/>
              <a:t>Few </a:t>
            </a:r>
            <a:r>
              <a:rPr lang="en-US" sz="2000" dirty="0" err="1" smtClean="0"/>
              <a:t>megaohms</a:t>
            </a:r>
            <a:r>
              <a:rPr lang="en-US" sz="2000" dirty="0" smtClean="0"/>
              <a:t> with high sensitivity</a:t>
            </a:r>
          </a:p>
          <a:p>
            <a:pPr marL="457200" indent="-457200">
              <a:buFont typeface="+mj-lt"/>
              <a:buAutoNum type="arabicPeriod"/>
            </a:pPr>
            <a:r>
              <a:rPr lang="en-US" sz="2000" dirty="0" smtClean="0"/>
              <a:t>Currents through </a:t>
            </a:r>
            <a:r>
              <a:rPr lang="en-US" sz="2000" dirty="0" err="1" smtClean="0"/>
              <a:t>thermistors</a:t>
            </a:r>
            <a:r>
              <a:rPr lang="en-US" sz="2000" dirty="0" smtClean="0"/>
              <a:t> are typically very low</a:t>
            </a:r>
          </a:p>
          <a:p>
            <a:pPr marL="457200" indent="-457200">
              <a:buFont typeface="+mj-lt"/>
              <a:buAutoNum type="arabicPeriod"/>
            </a:pPr>
            <a:r>
              <a:rPr lang="en-US" sz="2000" dirty="0" smtClean="0"/>
              <a:t>Self-heating is not usually a problem.</a:t>
            </a:r>
          </a:p>
          <a:p>
            <a:pPr marL="457200" indent="-457200">
              <a:buFont typeface="+mj-lt"/>
              <a:buAutoNum type="arabicPeriod"/>
            </a:pPr>
            <a:r>
              <a:rPr lang="en-US" sz="2000" b="1" dirty="0" smtClean="0"/>
              <a:t>Temperature range:  </a:t>
            </a:r>
            <a:r>
              <a:rPr lang="en-US" sz="2000" dirty="0" smtClean="0"/>
              <a:t>- 270</a:t>
            </a:r>
            <a:r>
              <a:rPr lang="en-US" sz="2000" dirty="0" smtClean="0">
                <a:latin typeface="Univers 57 Condensed"/>
              </a:rPr>
              <a:t>°</a:t>
            </a:r>
            <a:r>
              <a:rPr lang="en-US" sz="2000" dirty="0" smtClean="0"/>
              <a:t>C to 1500</a:t>
            </a:r>
            <a:r>
              <a:rPr lang="en-US" sz="2000" dirty="0" smtClean="0">
                <a:latin typeface="Univers 57 Condensed"/>
              </a:rPr>
              <a:t>°</a:t>
            </a:r>
            <a:r>
              <a:rPr lang="en-US" sz="2000" dirty="0" smtClean="0"/>
              <a:t>C</a:t>
            </a:r>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1" y="1124744"/>
            <a:ext cx="9144000" cy="1524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a:stretch>
            <a:fillRect/>
          </a:stretch>
        </p:blipFill>
        <p:spPr bwMode="auto">
          <a:xfrm>
            <a:off x="0" y="371475"/>
            <a:ext cx="9220200" cy="61150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srcRect/>
          <a:stretch>
            <a:fillRect/>
          </a:stretch>
        </p:blipFill>
        <p:spPr bwMode="auto">
          <a:xfrm>
            <a:off x="23813" y="1484784"/>
            <a:ext cx="9096375" cy="5048250"/>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3" cstate="print"/>
          <a:srcRect/>
          <a:stretch>
            <a:fillRect/>
          </a:stretch>
        </p:blipFill>
        <p:spPr bwMode="auto">
          <a:xfrm>
            <a:off x="1" y="-171400"/>
            <a:ext cx="9144000" cy="1524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467544" y="1196752"/>
            <a:ext cx="8064896" cy="2862322"/>
          </a:xfrm>
          <a:prstGeom prst="rect">
            <a:avLst/>
          </a:prstGeom>
          <a:solidFill>
            <a:schemeClr val="accent3">
              <a:lumMod val="20000"/>
              <a:lumOff val="80000"/>
            </a:schemeClr>
          </a:solidFill>
          <a:ln>
            <a:solidFill>
              <a:schemeClr val="accent2">
                <a:lumMod val="75000"/>
              </a:schemeClr>
            </a:solidFill>
          </a:ln>
        </p:spPr>
        <p:txBody>
          <a:bodyPr wrap="square">
            <a:spAutoFit/>
          </a:bodyPr>
          <a:lstStyle/>
          <a:p>
            <a:pPr marL="344488" indent="-344488" algn="just">
              <a:buFont typeface="Wingdings" pitchFamily="2" charset="2"/>
              <a:buChar char="Ø"/>
            </a:pPr>
            <a:r>
              <a:rPr lang="en-US" sz="2000" dirty="0" smtClean="0"/>
              <a:t>Thermoelectric sensors are among the oldest sensors.</a:t>
            </a:r>
          </a:p>
          <a:p>
            <a:pPr marL="344488" indent="-344488" algn="just">
              <a:buFont typeface="Wingdings" pitchFamily="2" charset="2"/>
              <a:buChar char="Ø"/>
            </a:pPr>
            <a:r>
              <a:rPr lang="en-US" sz="2000" dirty="0" smtClean="0"/>
              <a:t>The signals produced by thermoelectric sensors are small and difficult to measure and are plagued by noise Problems.</a:t>
            </a:r>
          </a:p>
          <a:p>
            <a:pPr marL="344488" indent="-344488" algn="just">
              <a:buFont typeface="Wingdings" pitchFamily="2" charset="2"/>
              <a:buChar char="Ø"/>
            </a:pPr>
            <a:r>
              <a:rPr lang="en-US" sz="2000" dirty="0" smtClean="0"/>
              <a:t>these are passive sensors—they generate electric </a:t>
            </a:r>
            <a:r>
              <a:rPr lang="en-US" sz="2000" dirty="0" err="1" smtClean="0"/>
              <a:t>emfs</a:t>
            </a:r>
            <a:r>
              <a:rPr lang="en-US" sz="2000" dirty="0" smtClean="0"/>
              <a:t> (voltages) directly and hence all one needs to do is measure the voltage.</a:t>
            </a:r>
          </a:p>
          <a:p>
            <a:pPr marL="344488" indent="-344488" algn="just">
              <a:buFont typeface="Wingdings" pitchFamily="2" charset="2"/>
              <a:buChar char="Ø"/>
            </a:pPr>
            <a:r>
              <a:rPr lang="en-US" sz="2000" dirty="0" smtClean="0"/>
              <a:t>In addition to being well developed, simple, rugged, and inexpensive, thermoelectric</a:t>
            </a:r>
          </a:p>
          <a:p>
            <a:pPr marL="344488" indent="-344488" algn="just">
              <a:buFont typeface="Wingdings" pitchFamily="2" charset="2"/>
              <a:buChar char="Ø"/>
            </a:pPr>
            <a:r>
              <a:rPr lang="en-US" sz="2000" dirty="0" smtClean="0"/>
              <a:t>Sensors can operate on almost the entire practically useful range of temperatures from near absolute zero to about 2700C.</a:t>
            </a:r>
            <a:endParaRPr lang="en-US" sz="2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683568" y="1124744"/>
            <a:ext cx="7920880" cy="3785652"/>
          </a:xfrm>
          <a:prstGeom prst="rect">
            <a:avLst/>
          </a:prstGeom>
          <a:solidFill>
            <a:schemeClr val="accent3">
              <a:lumMod val="20000"/>
              <a:lumOff val="80000"/>
            </a:schemeClr>
          </a:solidFill>
          <a:ln>
            <a:solidFill>
              <a:schemeClr val="accent2">
                <a:lumMod val="75000"/>
              </a:schemeClr>
            </a:solidFill>
          </a:ln>
        </p:spPr>
        <p:txBody>
          <a:bodyPr wrap="square">
            <a:spAutoFit/>
          </a:bodyPr>
          <a:lstStyle/>
          <a:p>
            <a:pPr marL="465138" indent="-465138" algn="just">
              <a:buFont typeface="Wingdings" pitchFamily="2" charset="2"/>
              <a:buChar char="Ø"/>
            </a:pPr>
            <a:r>
              <a:rPr lang="en-US" sz="2000" dirty="0" smtClean="0"/>
              <a:t>There is really only one type of thermoelectric sensor, often called a </a:t>
            </a:r>
            <a:r>
              <a:rPr lang="en-US" sz="2000" b="1" dirty="0" smtClean="0"/>
              <a:t>thermocouple.</a:t>
            </a:r>
          </a:p>
          <a:p>
            <a:pPr marL="465138" indent="-465138" algn="just">
              <a:buFont typeface="Wingdings" pitchFamily="2" charset="2"/>
              <a:buChar char="Ø"/>
            </a:pPr>
            <a:r>
              <a:rPr lang="en-US" sz="2000" dirty="0" smtClean="0"/>
              <a:t>Thermocouple usually refers to a junction made of two dissimilar conductors.  </a:t>
            </a:r>
          </a:p>
          <a:p>
            <a:pPr marL="465138" indent="-465138" algn="just">
              <a:buFont typeface="Wingdings" pitchFamily="2" charset="2"/>
              <a:buChar char="Ø"/>
            </a:pPr>
            <a:r>
              <a:rPr lang="en-US" sz="2000" dirty="0" smtClean="0"/>
              <a:t>A number of these junctions connected in series is referred to as a </a:t>
            </a:r>
            <a:r>
              <a:rPr lang="en-US" sz="2000" b="1" dirty="0" smtClean="0"/>
              <a:t>thermopile.</a:t>
            </a:r>
          </a:p>
          <a:p>
            <a:pPr marL="465138" indent="-465138" algn="just">
              <a:buFont typeface="Wingdings" pitchFamily="2" charset="2"/>
              <a:buChar char="Ø"/>
            </a:pPr>
            <a:endParaRPr lang="en-US" sz="2000" b="1" dirty="0" smtClean="0"/>
          </a:p>
          <a:p>
            <a:pPr marL="465138" indent="-465138" algn="just">
              <a:buFont typeface="Wingdings" pitchFamily="2" charset="2"/>
              <a:buChar char="Ø"/>
            </a:pPr>
            <a:r>
              <a:rPr lang="en-US" sz="2000" dirty="0" smtClean="0"/>
              <a:t>Semiconductor thermocouples and thermopiles have similar functions but also serve in the reverse function, to generate heat or to cool, and can therefore be used as actuators. </a:t>
            </a:r>
          </a:p>
          <a:p>
            <a:pPr marL="465138" indent="-465138" algn="just">
              <a:buFont typeface="Wingdings" pitchFamily="2" charset="2"/>
              <a:buChar char="Ø"/>
            </a:pPr>
            <a:r>
              <a:rPr lang="en-US" sz="2000" dirty="0" smtClean="0"/>
              <a:t>These devices are usually called </a:t>
            </a:r>
            <a:r>
              <a:rPr lang="en-US" sz="2000" b="1" dirty="0" smtClean="0"/>
              <a:t>thermoelectric generators (TEGs), or sometimes </a:t>
            </a:r>
            <a:r>
              <a:rPr lang="en-US" sz="2000" b="1" dirty="0" err="1" smtClean="0"/>
              <a:t>Peltier</a:t>
            </a:r>
            <a:r>
              <a:rPr lang="en-US" sz="2000" b="1" dirty="0" smtClean="0"/>
              <a:t> cells,</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1518364"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Introduction</a:t>
            </a:r>
            <a:endParaRPr lang="en-US" dirty="0"/>
          </a:p>
        </p:txBody>
      </p:sp>
      <p:sp>
        <p:nvSpPr>
          <p:cNvPr id="5" name="TextBox 4"/>
          <p:cNvSpPr txBox="1"/>
          <p:nvPr/>
        </p:nvSpPr>
        <p:spPr>
          <a:xfrm>
            <a:off x="683568" y="-2328"/>
            <a:ext cx="7848871"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UNIT II </a:t>
            </a:r>
            <a:r>
              <a:rPr lang="en-IN" sz="2000" b="1" dirty="0" smtClean="0"/>
              <a:t>– </a:t>
            </a:r>
            <a:r>
              <a:rPr lang="en-US" sz="2000" b="1" dirty="0" smtClean="0"/>
              <a:t>TEMPERATURE SENSORS AND THERMAL ACTUATORS </a:t>
            </a:r>
            <a:endParaRPr lang="en-IN" sz="2000" b="1" dirty="0"/>
          </a:p>
        </p:txBody>
      </p:sp>
      <p:sp>
        <p:nvSpPr>
          <p:cNvPr id="6" name="Rectangle 5"/>
          <p:cNvSpPr/>
          <p:nvPr/>
        </p:nvSpPr>
        <p:spPr>
          <a:xfrm>
            <a:off x="827584" y="1484784"/>
            <a:ext cx="7632848" cy="369332"/>
          </a:xfrm>
          <a:prstGeom prst="rect">
            <a:avLst/>
          </a:prstGeom>
          <a:ln>
            <a:solidFill>
              <a:srgbClr val="00B0F0"/>
            </a:solidFill>
          </a:ln>
        </p:spPr>
        <p:txBody>
          <a:bodyPr wrap="square">
            <a:spAutoFit/>
          </a:bodyPr>
          <a:lstStyle/>
          <a:p>
            <a:pPr algn="ctr"/>
            <a:r>
              <a:rPr lang="en-US" b="1" dirty="0" smtClean="0"/>
              <a:t>Units of Temperature, Thermal Conductivity</a:t>
            </a:r>
            <a:r>
              <a:rPr lang="en-US" b="1" smtClean="0"/>
              <a:t>, Heat, and </a:t>
            </a:r>
            <a:r>
              <a:rPr lang="en-US" b="1" dirty="0" smtClean="0"/>
              <a:t>Heat Capacity</a:t>
            </a:r>
            <a:endParaRPr lang="en-US" dirty="0">
              <a:solidFill>
                <a:srgbClr val="00B050"/>
              </a:solidFill>
            </a:endParaRPr>
          </a:p>
        </p:txBody>
      </p:sp>
      <p:sp>
        <p:nvSpPr>
          <p:cNvPr id="7" name="Rectangle 6"/>
          <p:cNvSpPr/>
          <p:nvPr/>
        </p:nvSpPr>
        <p:spPr>
          <a:xfrm>
            <a:off x="1187624" y="2636912"/>
            <a:ext cx="7272808" cy="923330"/>
          </a:xfrm>
          <a:prstGeom prst="rect">
            <a:avLst/>
          </a:prstGeom>
          <a:solidFill>
            <a:schemeClr val="accent3">
              <a:lumMod val="40000"/>
              <a:lumOff val="60000"/>
            </a:schemeClr>
          </a:solidFill>
        </p:spPr>
        <p:txBody>
          <a:bodyPr wrap="square">
            <a:spAutoFit/>
          </a:bodyPr>
          <a:lstStyle/>
          <a:p>
            <a:pPr marL="465138" indent="-465138" algn="just">
              <a:buFont typeface="Wingdings" pitchFamily="2" charset="2"/>
              <a:buChar char="v"/>
            </a:pPr>
            <a:r>
              <a:rPr lang="en-US" dirty="0" smtClean="0"/>
              <a:t>The SI unit of absolute temperature is the </a:t>
            </a:r>
            <a:r>
              <a:rPr lang="en-US" dirty="0" err="1" smtClean="0"/>
              <a:t>kelvin</a:t>
            </a:r>
            <a:r>
              <a:rPr lang="en-US" dirty="0" smtClean="0"/>
              <a:t> (K).</a:t>
            </a:r>
          </a:p>
          <a:p>
            <a:pPr marL="465138" indent="-465138" algn="just">
              <a:buFont typeface="Wingdings" pitchFamily="2" charset="2"/>
              <a:buChar char="v"/>
            </a:pPr>
            <a:r>
              <a:rPr lang="en-US" dirty="0" smtClean="0"/>
              <a:t>The common unit in day-to-day work is the degree Celsius (C).</a:t>
            </a:r>
          </a:p>
          <a:p>
            <a:pPr marL="465138" indent="-465138" algn="just">
              <a:buFont typeface="Wingdings" pitchFamily="2" charset="2"/>
              <a:buChar char="v"/>
            </a:pPr>
            <a:r>
              <a:rPr lang="en-US" dirty="0" smtClean="0"/>
              <a:t>0</a:t>
            </a:r>
            <a:r>
              <a:rPr lang="en-US" dirty="0" smtClean="0">
                <a:latin typeface="Univers 57 Condensed"/>
              </a:rPr>
              <a:t>°</a:t>
            </a:r>
            <a:r>
              <a:rPr lang="en-US" dirty="0" smtClean="0"/>
              <a:t>C = 273.15 K and 0 K or 273.15</a:t>
            </a:r>
            <a:r>
              <a:rPr lang="en-US" dirty="0" smtClean="0">
                <a:latin typeface="Univers 57 Condensed"/>
              </a:rPr>
              <a:t>°</a:t>
            </a:r>
            <a:r>
              <a:rPr lang="en-US" dirty="0" smtClean="0"/>
              <a:t>C.</a:t>
            </a:r>
            <a:endParaRPr lang="en-US" dirty="0"/>
          </a:p>
        </p:txBody>
      </p:sp>
      <p:pic>
        <p:nvPicPr>
          <p:cNvPr id="112643" name="Picture 3"/>
          <p:cNvPicPr>
            <a:picLocks noChangeAspect="1" noChangeArrowheads="1"/>
          </p:cNvPicPr>
          <p:nvPr/>
        </p:nvPicPr>
        <p:blipFill>
          <a:blip r:embed="rId2" cstate="print"/>
          <a:srcRect/>
          <a:stretch>
            <a:fillRect/>
          </a:stretch>
        </p:blipFill>
        <p:spPr bwMode="auto">
          <a:xfrm>
            <a:off x="1763688" y="4221088"/>
            <a:ext cx="5805585" cy="1983482"/>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0" y="476672"/>
            <a:ext cx="9144000" cy="76944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en-US" dirty="0" smtClean="0"/>
              <a:t>Thermocouples are based on the </a:t>
            </a:r>
            <a:r>
              <a:rPr lang="en-US" sz="2400" b="1" dirty="0" err="1" smtClean="0"/>
              <a:t>Seebeck</a:t>
            </a:r>
            <a:r>
              <a:rPr lang="en-US" sz="2400" b="1" dirty="0" smtClean="0"/>
              <a:t> effect</a:t>
            </a:r>
            <a:r>
              <a:rPr lang="en-US" dirty="0" smtClean="0"/>
              <a:t>, which in turn is the sum of two other effects—the </a:t>
            </a:r>
            <a:r>
              <a:rPr lang="en-US" sz="2000" b="1" dirty="0" err="1" smtClean="0"/>
              <a:t>Peltier</a:t>
            </a:r>
            <a:r>
              <a:rPr lang="en-US" sz="2000" b="1" dirty="0" smtClean="0"/>
              <a:t> effect </a:t>
            </a:r>
            <a:r>
              <a:rPr lang="en-US" dirty="0" smtClean="0"/>
              <a:t>and the </a:t>
            </a:r>
            <a:r>
              <a:rPr lang="en-US" sz="2000" b="1" dirty="0" smtClean="0"/>
              <a:t>Thomson effect</a:t>
            </a:r>
            <a:r>
              <a:rPr lang="en-US" b="1" dirty="0" smtClean="0"/>
              <a:t>.</a:t>
            </a:r>
            <a:endParaRPr lang="en-US" b="1" dirty="0"/>
          </a:p>
        </p:txBody>
      </p:sp>
      <p:sp>
        <p:nvSpPr>
          <p:cNvPr id="6" name="Rectangle 5"/>
          <p:cNvSpPr/>
          <p:nvPr/>
        </p:nvSpPr>
        <p:spPr>
          <a:xfrm>
            <a:off x="0" y="1340768"/>
            <a:ext cx="1524776"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b="1" dirty="0" err="1" smtClean="0"/>
              <a:t>Peltier</a:t>
            </a:r>
            <a:r>
              <a:rPr lang="en-US" b="1" dirty="0" smtClean="0"/>
              <a:t> effect</a:t>
            </a:r>
            <a:endParaRPr lang="en-US" dirty="0"/>
          </a:p>
        </p:txBody>
      </p:sp>
      <p:sp>
        <p:nvSpPr>
          <p:cNvPr id="7" name="Rectangle 6"/>
          <p:cNvSpPr/>
          <p:nvPr/>
        </p:nvSpPr>
        <p:spPr>
          <a:xfrm>
            <a:off x="-36512" y="1772816"/>
            <a:ext cx="5040560" cy="4247317"/>
          </a:xfrm>
          <a:prstGeom prst="rect">
            <a:avLst/>
          </a:prstGeom>
          <a:solidFill>
            <a:schemeClr val="accent5">
              <a:lumMod val="20000"/>
              <a:lumOff val="80000"/>
            </a:schemeClr>
          </a:solidFill>
          <a:ln>
            <a:solidFill>
              <a:schemeClr val="tx2">
                <a:lumMod val="75000"/>
              </a:schemeClr>
            </a:solidFill>
          </a:ln>
        </p:spPr>
        <p:txBody>
          <a:bodyPr wrap="square">
            <a:spAutoFit/>
          </a:bodyPr>
          <a:lstStyle/>
          <a:p>
            <a:pPr marL="465138" indent="-465138" algn="just">
              <a:buFont typeface="Wingdings" pitchFamily="2" charset="2"/>
              <a:buChar char="ü"/>
            </a:pPr>
            <a:r>
              <a:rPr lang="en-US" dirty="0" smtClean="0"/>
              <a:t>Discovered in 1834 by Charles </a:t>
            </a:r>
            <a:r>
              <a:rPr lang="en-US" dirty="0" err="1" smtClean="0"/>
              <a:t>Athanase</a:t>
            </a:r>
            <a:r>
              <a:rPr lang="en-US" dirty="0" smtClean="0"/>
              <a:t> </a:t>
            </a:r>
            <a:r>
              <a:rPr lang="en-US" dirty="0" err="1" smtClean="0"/>
              <a:t>Peltier</a:t>
            </a:r>
            <a:r>
              <a:rPr lang="en-US" dirty="0" smtClean="0"/>
              <a:t>.</a:t>
            </a:r>
          </a:p>
          <a:p>
            <a:pPr marL="465138" indent="-465138" algn="just">
              <a:buFont typeface="Wingdings" pitchFamily="2" charset="2"/>
              <a:buChar char="ü"/>
            </a:pPr>
            <a:r>
              <a:rPr lang="en-US" dirty="0" smtClean="0"/>
              <a:t>The </a:t>
            </a:r>
            <a:r>
              <a:rPr lang="en-US" b="1" dirty="0" err="1" smtClean="0"/>
              <a:t>Peltier</a:t>
            </a:r>
            <a:r>
              <a:rPr lang="en-US" b="1" dirty="0" smtClean="0"/>
              <a:t> effect is heat generated or absorbed at the junction of two dissimilar </a:t>
            </a:r>
            <a:r>
              <a:rPr lang="en-US" dirty="0" smtClean="0"/>
              <a:t>materials when an </a:t>
            </a:r>
            <a:r>
              <a:rPr lang="en-US" dirty="0" err="1" smtClean="0"/>
              <a:t>emf</a:t>
            </a:r>
            <a:r>
              <a:rPr lang="en-US" dirty="0" smtClean="0"/>
              <a:t> exists across the junction due to current in the junction. </a:t>
            </a:r>
          </a:p>
          <a:p>
            <a:pPr marL="465138" indent="-465138" algn="just">
              <a:buFont typeface="Wingdings" pitchFamily="2" charset="2"/>
              <a:buChar char="ü"/>
            </a:pPr>
            <a:r>
              <a:rPr lang="en-US" dirty="0" smtClean="0"/>
              <a:t>The effect occurs either by connecting an external </a:t>
            </a:r>
            <a:r>
              <a:rPr lang="en-US" dirty="0" err="1" smtClean="0"/>
              <a:t>emf</a:t>
            </a:r>
            <a:r>
              <a:rPr lang="en-US" dirty="0" smtClean="0"/>
              <a:t> across the junction or it may be generated by the junction itself, depending on the mode of operation. </a:t>
            </a:r>
          </a:p>
          <a:p>
            <a:pPr marL="465138" indent="-465138" algn="just">
              <a:buFont typeface="Wingdings" pitchFamily="2" charset="2"/>
              <a:buChar char="ü"/>
            </a:pPr>
            <a:r>
              <a:rPr lang="en-US" dirty="0" smtClean="0"/>
              <a:t>In either case a current must flow through the junction. This effect has found applications in cooling and heating, particularly in portable refrigerators and in cooling electronic components.</a:t>
            </a:r>
            <a:endParaRPr lang="en-US" dirty="0"/>
          </a:p>
        </p:txBody>
      </p:sp>
      <p:pic>
        <p:nvPicPr>
          <p:cNvPr id="1026" name="Picture 2" descr="What Are The Seebeck Effect And The Peltier Effect? » Science ABC"/>
          <p:cNvPicPr>
            <a:picLocks noChangeAspect="1" noChangeArrowheads="1"/>
          </p:cNvPicPr>
          <p:nvPr/>
        </p:nvPicPr>
        <p:blipFill>
          <a:blip r:embed="rId2" cstate="print"/>
          <a:srcRect t="7603" b="10662"/>
          <a:stretch>
            <a:fillRect/>
          </a:stretch>
        </p:blipFill>
        <p:spPr bwMode="auto">
          <a:xfrm>
            <a:off x="5076056" y="2780928"/>
            <a:ext cx="4023383" cy="219343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6" name="Rectangle 5"/>
          <p:cNvSpPr/>
          <p:nvPr/>
        </p:nvSpPr>
        <p:spPr>
          <a:xfrm>
            <a:off x="0" y="755412"/>
            <a:ext cx="1890261"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b="1" dirty="0" smtClean="0"/>
              <a:t>Thomson effect</a:t>
            </a:r>
            <a:endParaRPr lang="en-US" dirty="0"/>
          </a:p>
        </p:txBody>
      </p:sp>
      <p:sp>
        <p:nvSpPr>
          <p:cNvPr id="7" name="Rectangle 6"/>
          <p:cNvSpPr/>
          <p:nvPr/>
        </p:nvSpPr>
        <p:spPr>
          <a:xfrm>
            <a:off x="395536" y="1340768"/>
            <a:ext cx="8352928" cy="1477328"/>
          </a:xfrm>
          <a:prstGeom prst="rect">
            <a:avLst/>
          </a:prstGeom>
          <a:solidFill>
            <a:schemeClr val="accent5">
              <a:lumMod val="20000"/>
              <a:lumOff val="80000"/>
            </a:schemeClr>
          </a:solidFill>
          <a:ln>
            <a:solidFill>
              <a:schemeClr val="tx2">
                <a:lumMod val="75000"/>
              </a:schemeClr>
            </a:solidFill>
          </a:ln>
        </p:spPr>
        <p:txBody>
          <a:bodyPr wrap="square">
            <a:spAutoFit/>
          </a:bodyPr>
          <a:lstStyle/>
          <a:p>
            <a:pPr marL="465138" indent="-465138" algn="just">
              <a:buFont typeface="Wingdings" pitchFamily="2" charset="2"/>
              <a:buChar char="Ø"/>
            </a:pPr>
            <a:r>
              <a:rPr lang="en-US" dirty="0" smtClean="0"/>
              <a:t>The </a:t>
            </a:r>
            <a:r>
              <a:rPr lang="en-US" b="1" dirty="0" smtClean="0"/>
              <a:t>Thomson effect, </a:t>
            </a:r>
            <a:r>
              <a:rPr lang="en-US" dirty="0" smtClean="0"/>
              <a:t>discovered in </a:t>
            </a:r>
            <a:r>
              <a:rPr lang="en-US" b="1" dirty="0" smtClean="0"/>
              <a:t>1892 </a:t>
            </a:r>
            <a:r>
              <a:rPr lang="en-US" dirty="0" smtClean="0"/>
              <a:t>by</a:t>
            </a:r>
            <a:r>
              <a:rPr lang="en-US" b="1" dirty="0" smtClean="0"/>
              <a:t> William Thomson (Lord Kelvin).</a:t>
            </a:r>
          </a:p>
          <a:p>
            <a:pPr marL="465138" indent="-465138" algn="just">
              <a:buFont typeface="Wingdings" pitchFamily="2" charset="2"/>
              <a:buChar char="Ø"/>
            </a:pPr>
            <a:r>
              <a:rPr lang="en-US" dirty="0" smtClean="0"/>
              <a:t>It functions such that a current-carrying wire, if unevenly heated along its length, will either absorb or radiate heat depending on the direction of current in the wire (from hot to cold or from cold to hot).</a:t>
            </a:r>
            <a:endParaRPr lang="en-US" dirty="0"/>
          </a:p>
        </p:txBody>
      </p:sp>
      <p:pic>
        <p:nvPicPr>
          <p:cNvPr id="75780" name="Picture 4" descr="Thomson effect - Thermoelectric Effect"/>
          <p:cNvPicPr>
            <a:picLocks noChangeAspect="1" noChangeArrowheads="1"/>
          </p:cNvPicPr>
          <p:nvPr/>
        </p:nvPicPr>
        <p:blipFill>
          <a:blip r:embed="rId2" cstate="print"/>
          <a:srcRect/>
          <a:stretch>
            <a:fillRect/>
          </a:stretch>
        </p:blipFill>
        <p:spPr bwMode="auto">
          <a:xfrm>
            <a:off x="2627784" y="2924944"/>
            <a:ext cx="4996566" cy="374441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0" y="755412"/>
            <a:ext cx="1704313" cy="369332"/>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b="1" dirty="0" err="1" smtClean="0"/>
              <a:t>Seebeck</a:t>
            </a:r>
            <a:r>
              <a:rPr lang="en-US" b="1" dirty="0" smtClean="0"/>
              <a:t> effect</a:t>
            </a:r>
            <a:endParaRPr lang="en-US" dirty="0"/>
          </a:p>
        </p:txBody>
      </p:sp>
      <p:sp>
        <p:nvSpPr>
          <p:cNvPr id="6" name="Rectangle 5"/>
          <p:cNvSpPr/>
          <p:nvPr/>
        </p:nvSpPr>
        <p:spPr>
          <a:xfrm>
            <a:off x="179512" y="1340768"/>
            <a:ext cx="8820472" cy="2308324"/>
          </a:xfrm>
          <a:prstGeom prst="rect">
            <a:avLst/>
          </a:prstGeom>
          <a:solidFill>
            <a:schemeClr val="accent5">
              <a:lumMod val="20000"/>
              <a:lumOff val="80000"/>
            </a:schemeClr>
          </a:solidFill>
          <a:ln>
            <a:solidFill>
              <a:schemeClr val="tx2">
                <a:lumMod val="75000"/>
              </a:schemeClr>
            </a:solidFill>
          </a:ln>
        </p:spPr>
        <p:txBody>
          <a:bodyPr wrap="square">
            <a:spAutoFit/>
          </a:bodyPr>
          <a:lstStyle/>
          <a:p>
            <a:pPr marL="465138" indent="-465138" algn="just">
              <a:buFont typeface="Wingdings" pitchFamily="2" charset="2"/>
              <a:buChar char="Ø"/>
            </a:pPr>
            <a:r>
              <a:rPr lang="en-US" dirty="0" smtClean="0"/>
              <a:t>The effect was discovered in 1821 by </a:t>
            </a:r>
            <a:r>
              <a:rPr lang="en-US" b="1" dirty="0" smtClean="0"/>
              <a:t>Thomas Johann </a:t>
            </a:r>
            <a:r>
              <a:rPr lang="en-US" b="1" dirty="0" err="1" smtClean="0"/>
              <a:t>Seebeck</a:t>
            </a:r>
            <a:r>
              <a:rPr lang="en-US" b="1" dirty="0" smtClean="0"/>
              <a:t>.</a:t>
            </a:r>
          </a:p>
          <a:p>
            <a:pPr marL="465138" indent="-465138" algn="just">
              <a:buFont typeface="Wingdings" pitchFamily="2" charset="2"/>
              <a:buChar char="Ø"/>
            </a:pPr>
            <a:r>
              <a:rPr lang="en-US" dirty="0" smtClean="0"/>
              <a:t>The </a:t>
            </a:r>
            <a:r>
              <a:rPr lang="en-US" dirty="0" err="1" smtClean="0"/>
              <a:t>Seebeck</a:t>
            </a:r>
            <a:r>
              <a:rPr lang="en-US" dirty="0" smtClean="0"/>
              <a:t> effect is an </a:t>
            </a:r>
            <a:r>
              <a:rPr lang="en-US" b="1" dirty="0" err="1" smtClean="0"/>
              <a:t>emf</a:t>
            </a:r>
            <a:r>
              <a:rPr lang="en-US" dirty="0" smtClean="0"/>
              <a:t> produced across the junction between two dissimilar conducting materials. </a:t>
            </a:r>
          </a:p>
          <a:p>
            <a:pPr marL="465138" indent="-465138" algn="just">
              <a:buFont typeface="Wingdings" pitchFamily="2" charset="2"/>
              <a:buChar char="Ø"/>
            </a:pPr>
            <a:r>
              <a:rPr lang="en-US" dirty="0" smtClean="0"/>
              <a:t>If both ends of the two conductors are </a:t>
            </a:r>
            <a:r>
              <a:rPr lang="en-US" b="1" dirty="0" smtClean="0"/>
              <a:t>connected</a:t>
            </a:r>
            <a:r>
              <a:rPr lang="en-US" dirty="0" smtClean="0"/>
              <a:t> and a temperature difference is maintained between the two junctions, a thermoelectric current will flow through the closed circuit (Figure 3.9a). </a:t>
            </a:r>
          </a:p>
          <a:p>
            <a:pPr marL="465138" indent="-465138" algn="just">
              <a:buFont typeface="Wingdings" pitchFamily="2" charset="2"/>
              <a:buChar char="Ø"/>
            </a:pPr>
            <a:r>
              <a:rPr lang="en-US" dirty="0" smtClean="0"/>
              <a:t>Alternatively, if the circuit is </a:t>
            </a:r>
            <a:r>
              <a:rPr lang="en-US" b="1" dirty="0" smtClean="0"/>
              <a:t>opened</a:t>
            </a:r>
            <a:r>
              <a:rPr lang="en-US" dirty="0" smtClean="0"/>
              <a:t> (Figure 3.9b), an </a:t>
            </a:r>
            <a:r>
              <a:rPr lang="en-US" b="1" dirty="0" err="1" smtClean="0"/>
              <a:t>emf</a:t>
            </a:r>
            <a:r>
              <a:rPr lang="en-US" dirty="0" smtClean="0"/>
              <a:t> will appear across the open circuit. It is this exact </a:t>
            </a:r>
            <a:r>
              <a:rPr lang="en-US" dirty="0" err="1" smtClean="0"/>
              <a:t>emf</a:t>
            </a:r>
            <a:r>
              <a:rPr lang="en-US" dirty="0" smtClean="0"/>
              <a:t> that is measured in a thermocouple sensor. </a:t>
            </a:r>
            <a:endParaRPr lang="en-US" dirty="0"/>
          </a:p>
        </p:txBody>
      </p:sp>
      <p:pic>
        <p:nvPicPr>
          <p:cNvPr id="76804" name="Picture 4"/>
          <p:cNvPicPr>
            <a:picLocks noChangeAspect="1" noChangeArrowheads="1"/>
          </p:cNvPicPr>
          <p:nvPr/>
        </p:nvPicPr>
        <p:blipFill>
          <a:blip r:embed="rId2" cstate="print"/>
          <a:srcRect/>
          <a:stretch>
            <a:fillRect/>
          </a:stretch>
        </p:blipFill>
        <p:spPr bwMode="auto">
          <a:xfrm>
            <a:off x="1" y="3861048"/>
            <a:ext cx="9144000" cy="241222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016" y="1124744"/>
            <a:ext cx="8892480" cy="923330"/>
          </a:xfrm>
          <a:prstGeom prst="rect">
            <a:avLst/>
          </a:prstGeom>
          <a:solidFill>
            <a:schemeClr val="accent5">
              <a:lumMod val="20000"/>
              <a:lumOff val="80000"/>
            </a:schemeClr>
          </a:solidFill>
          <a:ln>
            <a:solidFill>
              <a:schemeClr val="tx2">
                <a:lumMod val="75000"/>
              </a:schemeClr>
            </a:solidFill>
          </a:ln>
        </p:spPr>
        <p:txBody>
          <a:bodyPr wrap="square">
            <a:spAutoFit/>
          </a:bodyPr>
          <a:lstStyle/>
          <a:p>
            <a:pPr algn="just"/>
            <a:r>
              <a:rPr lang="en-US" dirty="0" smtClean="0"/>
              <a:t>In the simplified analysis, assume that the two junctions in </a:t>
            </a:r>
            <a:r>
              <a:rPr lang="en-US" b="1" dirty="0" smtClean="0"/>
              <a:t>Figure 3.9b </a:t>
            </a:r>
            <a:r>
              <a:rPr lang="en-US" dirty="0" smtClean="0"/>
              <a:t>are at different temperatures, </a:t>
            </a:r>
            <a:r>
              <a:rPr lang="en-US" i="1" dirty="0" smtClean="0"/>
              <a:t>T</a:t>
            </a:r>
            <a:r>
              <a:rPr lang="en-US" i="1" baseline="-25000" dirty="0" smtClean="0"/>
              <a:t>1</a:t>
            </a:r>
            <a:r>
              <a:rPr lang="en-US" i="1" dirty="0" smtClean="0"/>
              <a:t> and T</a:t>
            </a:r>
            <a:r>
              <a:rPr lang="en-US" i="1" baseline="-25000" dirty="0" smtClean="0"/>
              <a:t>2</a:t>
            </a:r>
            <a:r>
              <a:rPr lang="en-US" i="1" dirty="0" smtClean="0"/>
              <a:t>, </a:t>
            </a:r>
            <a:r>
              <a:rPr lang="en-US" dirty="0" smtClean="0"/>
              <a:t>and the conductors are homogeneous</a:t>
            </a:r>
            <a:r>
              <a:rPr lang="en-US" i="1" dirty="0" smtClean="0"/>
              <a:t>. </a:t>
            </a:r>
            <a:r>
              <a:rPr lang="en-US" dirty="0" smtClean="0"/>
              <a:t>We can then define the </a:t>
            </a:r>
            <a:r>
              <a:rPr lang="en-US" dirty="0" err="1" smtClean="0"/>
              <a:t>Seebeck</a:t>
            </a:r>
            <a:r>
              <a:rPr lang="en-US" dirty="0" smtClean="0"/>
              <a:t> </a:t>
            </a:r>
            <a:r>
              <a:rPr lang="en-US" dirty="0" err="1" smtClean="0"/>
              <a:t>emf</a:t>
            </a:r>
            <a:r>
              <a:rPr lang="en-US" dirty="0" smtClean="0"/>
              <a:t> across each of the conductors, </a:t>
            </a:r>
            <a:r>
              <a:rPr lang="en-US" i="1" dirty="0" smtClean="0"/>
              <a:t>a and b, </a:t>
            </a:r>
            <a:r>
              <a:rPr lang="en-US" dirty="0" smtClean="0"/>
              <a:t>as</a:t>
            </a:r>
            <a:endParaRPr lang="en-US" dirty="0"/>
          </a:p>
        </p:txBody>
      </p:sp>
      <p:sp>
        <p:nvSpPr>
          <p:cNvPr id="5" name="Rectangle 4"/>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pic>
        <p:nvPicPr>
          <p:cNvPr id="77826" name="Picture 2"/>
          <p:cNvPicPr>
            <a:picLocks noChangeAspect="1" noChangeArrowheads="1"/>
          </p:cNvPicPr>
          <p:nvPr/>
        </p:nvPicPr>
        <p:blipFill>
          <a:blip r:embed="rId2" cstate="print"/>
          <a:srcRect/>
          <a:stretch>
            <a:fillRect/>
          </a:stretch>
        </p:blipFill>
        <p:spPr bwMode="auto">
          <a:xfrm>
            <a:off x="1504950" y="2204864"/>
            <a:ext cx="6134100" cy="409575"/>
          </a:xfrm>
          <a:prstGeom prst="rect">
            <a:avLst/>
          </a:prstGeom>
          <a:noFill/>
          <a:ln w="9525">
            <a:noFill/>
            <a:miter lim="800000"/>
            <a:headEnd/>
            <a:tailEnd/>
          </a:ln>
        </p:spPr>
      </p:pic>
      <p:grpSp>
        <p:nvGrpSpPr>
          <p:cNvPr id="9" name="Group 8"/>
          <p:cNvGrpSpPr/>
          <p:nvPr/>
        </p:nvGrpSpPr>
        <p:grpSpPr>
          <a:xfrm>
            <a:off x="107504" y="2780928"/>
            <a:ext cx="9036496" cy="548640"/>
            <a:chOff x="-855638" y="3233738"/>
            <a:chExt cx="10852126" cy="790881"/>
          </a:xfrm>
        </p:grpSpPr>
        <p:pic>
          <p:nvPicPr>
            <p:cNvPr id="77827" name="Picture 3"/>
            <p:cNvPicPr>
              <a:picLocks noChangeAspect="1" noChangeArrowheads="1"/>
            </p:cNvPicPr>
            <p:nvPr/>
          </p:nvPicPr>
          <p:blipFill>
            <a:blip r:embed="rId3" cstate="print"/>
            <a:srcRect/>
            <a:stretch>
              <a:fillRect/>
            </a:stretch>
          </p:blipFill>
          <p:spPr bwMode="auto">
            <a:xfrm>
              <a:off x="-852488" y="3233738"/>
              <a:ext cx="10848976" cy="390525"/>
            </a:xfrm>
            <a:prstGeom prst="rect">
              <a:avLst/>
            </a:prstGeom>
            <a:noFill/>
            <a:ln w="9525">
              <a:noFill/>
              <a:miter lim="800000"/>
              <a:headEnd/>
              <a:tailEnd/>
            </a:ln>
          </p:spPr>
        </p:pic>
        <p:pic>
          <p:nvPicPr>
            <p:cNvPr id="77828" name="Picture 4"/>
            <p:cNvPicPr>
              <a:picLocks noChangeAspect="1" noChangeArrowheads="1"/>
            </p:cNvPicPr>
            <p:nvPr/>
          </p:nvPicPr>
          <p:blipFill>
            <a:blip r:embed="rId4" cstate="print"/>
            <a:srcRect/>
            <a:stretch>
              <a:fillRect/>
            </a:stretch>
          </p:blipFill>
          <p:spPr bwMode="auto">
            <a:xfrm>
              <a:off x="-855638" y="3615044"/>
              <a:ext cx="3514725" cy="409575"/>
            </a:xfrm>
            <a:prstGeom prst="rect">
              <a:avLst/>
            </a:prstGeom>
            <a:noFill/>
            <a:ln w="9525">
              <a:noFill/>
              <a:miter lim="800000"/>
              <a:headEnd/>
              <a:tailEnd/>
            </a:ln>
          </p:spPr>
        </p:pic>
      </p:grpSp>
      <p:sp>
        <p:nvSpPr>
          <p:cNvPr id="10" name="Rectangle 9"/>
          <p:cNvSpPr/>
          <p:nvPr/>
        </p:nvSpPr>
        <p:spPr>
          <a:xfrm>
            <a:off x="179512" y="3729806"/>
            <a:ext cx="8640960" cy="646331"/>
          </a:xfrm>
          <a:prstGeom prst="rect">
            <a:avLst/>
          </a:prstGeom>
          <a:solidFill>
            <a:schemeClr val="accent5">
              <a:lumMod val="20000"/>
              <a:lumOff val="80000"/>
            </a:schemeClr>
          </a:solidFill>
          <a:ln>
            <a:solidFill>
              <a:schemeClr val="tx2">
                <a:lumMod val="75000"/>
              </a:schemeClr>
            </a:solidFill>
          </a:ln>
        </p:spPr>
        <p:txBody>
          <a:bodyPr wrap="square">
            <a:spAutoFit/>
          </a:bodyPr>
          <a:lstStyle/>
          <a:p>
            <a:pPr algn="just"/>
            <a:r>
              <a:rPr lang="en-US" dirty="0" smtClean="0"/>
              <a:t>The thermoelectric </a:t>
            </a:r>
            <a:r>
              <a:rPr lang="en-US" dirty="0" err="1" smtClean="0"/>
              <a:t>emf</a:t>
            </a:r>
            <a:r>
              <a:rPr lang="en-US" dirty="0" smtClean="0"/>
              <a:t> generated by a thermocouple made of two wires, A and B, is therefore,</a:t>
            </a:r>
            <a:endParaRPr lang="en-US" dirty="0"/>
          </a:p>
        </p:txBody>
      </p:sp>
      <p:pic>
        <p:nvPicPr>
          <p:cNvPr id="77829" name="Picture 5"/>
          <p:cNvPicPr>
            <a:picLocks noChangeAspect="1" noChangeArrowheads="1"/>
          </p:cNvPicPr>
          <p:nvPr/>
        </p:nvPicPr>
        <p:blipFill>
          <a:blip r:embed="rId5" cstate="print"/>
          <a:srcRect/>
          <a:stretch>
            <a:fillRect/>
          </a:stretch>
        </p:blipFill>
        <p:spPr bwMode="auto">
          <a:xfrm>
            <a:off x="852488" y="4536926"/>
            <a:ext cx="7439025" cy="476250"/>
          </a:xfrm>
          <a:prstGeom prst="rect">
            <a:avLst/>
          </a:prstGeom>
          <a:noFill/>
          <a:ln w="9525">
            <a:noFill/>
            <a:miter lim="800000"/>
            <a:headEnd/>
            <a:tailEnd/>
          </a:ln>
        </p:spPr>
      </p:pic>
      <p:pic>
        <p:nvPicPr>
          <p:cNvPr id="77830" name="Picture 6"/>
          <p:cNvPicPr>
            <a:picLocks noChangeAspect="1" noChangeArrowheads="1"/>
          </p:cNvPicPr>
          <p:nvPr/>
        </p:nvPicPr>
        <p:blipFill>
          <a:blip r:embed="rId6" cstate="print"/>
          <a:srcRect/>
          <a:stretch>
            <a:fillRect/>
          </a:stretch>
        </p:blipFill>
        <p:spPr bwMode="auto">
          <a:xfrm>
            <a:off x="127952" y="5157195"/>
            <a:ext cx="8961120" cy="382268"/>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cstate="print"/>
          <a:srcRect/>
          <a:stretch>
            <a:fillRect/>
          </a:stretch>
        </p:blipFill>
        <p:spPr bwMode="auto">
          <a:xfrm>
            <a:off x="1187624" y="980728"/>
            <a:ext cx="6766560" cy="5571719"/>
          </a:xfrm>
          <a:prstGeom prst="rect">
            <a:avLst/>
          </a:prstGeom>
          <a:noFill/>
          <a:ln w="9525">
            <a:noFill/>
            <a:miter lim="800000"/>
            <a:headEnd/>
            <a:tailEnd/>
          </a:ln>
        </p:spPr>
      </p:pic>
      <p:sp>
        <p:nvSpPr>
          <p:cNvPr id="6" name="Rectangle 5"/>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pic>
        <p:nvPicPr>
          <p:cNvPr id="79874" name="Picture 2"/>
          <p:cNvPicPr>
            <a:picLocks noChangeAspect="1" noChangeArrowheads="1"/>
          </p:cNvPicPr>
          <p:nvPr/>
        </p:nvPicPr>
        <p:blipFill>
          <a:blip r:embed="rId2" cstate="print"/>
          <a:srcRect/>
          <a:stretch>
            <a:fillRect/>
          </a:stretch>
        </p:blipFill>
        <p:spPr bwMode="auto">
          <a:xfrm>
            <a:off x="1" y="985839"/>
            <a:ext cx="9143999" cy="4043855"/>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0" y="980728"/>
            <a:ext cx="889248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smtClean="0"/>
              <a:t>The </a:t>
            </a:r>
            <a:r>
              <a:rPr lang="en-US" b="1" dirty="0" smtClean="0"/>
              <a:t>Operation</a:t>
            </a:r>
            <a:r>
              <a:rPr lang="en-US" dirty="0" smtClean="0"/>
              <a:t> of thermocouples is based on three laws—the thermoelectric laws—</a:t>
            </a:r>
            <a:endParaRPr lang="en-US" dirty="0"/>
          </a:p>
        </p:txBody>
      </p:sp>
      <p:sp>
        <p:nvSpPr>
          <p:cNvPr id="6" name="Rectangle 5"/>
          <p:cNvSpPr/>
          <p:nvPr/>
        </p:nvSpPr>
        <p:spPr>
          <a:xfrm>
            <a:off x="31030" y="508610"/>
            <a:ext cx="144462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r>
              <a:rPr lang="en-US" sz="2000" dirty="0" smtClean="0"/>
              <a:t> </a:t>
            </a:r>
            <a:endParaRPr lang="en-US" sz="2000" dirty="0"/>
          </a:p>
        </p:txBody>
      </p:sp>
      <p:sp>
        <p:nvSpPr>
          <p:cNvPr id="7" name="Rectangle 6"/>
          <p:cNvSpPr/>
          <p:nvPr/>
        </p:nvSpPr>
        <p:spPr>
          <a:xfrm>
            <a:off x="0" y="1700808"/>
            <a:ext cx="9144000" cy="4801314"/>
          </a:xfrm>
          <a:prstGeom prst="rect">
            <a:avLst/>
          </a:prstGeom>
          <a:solidFill>
            <a:schemeClr val="accent3">
              <a:lumMod val="20000"/>
              <a:lumOff val="80000"/>
            </a:schemeClr>
          </a:solidFill>
          <a:ln>
            <a:solidFill>
              <a:schemeClr val="tx2">
                <a:lumMod val="75000"/>
              </a:schemeClr>
            </a:solidFill>
          </a:ln>
        </p:spPr>
        <p:txBody>
          <a:bodyPr wrap="square">
            <a:spAutoFit/>
          </a:bodyPr>
          <a:lstStyle/>
          <a:p>
            <a:pPr marL="342900" indent="-342900" algn="just">
              <a:buFont typeface="+mj-lt"/>
              <a:buAutoNum type="arabicPeriod"/>
            </a:pPr>
            <a:r>
              <a:rPr lang="en-US" b="1" dirty="0" smtClean="0"/>
              <a:t>Law of homogeneous circuit: </a:t>
            </a:r>
            <a:r>
              <a:rPr lang="en-US" b="1" i="1" dirty="0" smtClean="0"/>
              <a:t>A thermoelectric current cannot be established in a homogeneous circuit by heat alone. This law establishes the need for junctions of </a:t>
            </a:r>
            <a:r>
              <a:rPr lang="en-US" dirty="0" smtClean="0"/>
              <a:t>dissimilar materials since a single conductor is not sufficient to establish an </a:t>
            </a:r>
            <a:r>
              <a:rPr lang="en-US" dirty="0" err="1" smtClean="0"/>
              <a:t>emf</a:t>
            </a:r>
            <a:r>
              <a:rPr lang="en-US" dirty="0" smtClean="0"/>
              <a:t> and hence a current.</a:t>
            </a:r>
          </a:p>
          <a:p>
            <a:pPr marL="342900" indent="-342900" algn="just">
              <a:buFont typeface="+mj-lt"/>
              <a:buAutoNum type="arabicPeriod"/>
            </a:pPr>
            <a:endParaRPr lang="en-US" dirty="0" smtClean="0"/>
          </a:p>
          <a:p>
            <a:pPr marL="342900" indent="-342900" algn="just">
              <a:buFont typeface="+mj-lt"/>
              <a:buAutoNum type="arabicPeriod"/>
            </a:pPr>
            <a:r>
              <a:rPr lang="en-US" b="1" dirty="0" smtClean="0"/>
              <a:t>Law of intermediate materials: </a:t>
            </a:r>
            <a:r>
              <a:rPr lang="en-US" b="1" i="1" dirty="0" smtClean="0"/>
              <a:t>The algebraic sum of the thermoelectric forces (</a:t>
            </a:r>
            <a:r>
              <a:rPr lang="en-US" b="1" i="1" dirty="0" err="1" smtClean="0"/>
              <a:t>emfs</a:t>
            </a:r>
            <a:r>
              <a:rPr lang="en-US" b="1" i="1" dirty="0" smtClean="0"/>
              <a:t>) in a circuit composed of any number and combination of dissimilar materials is zero if all junctions are at the same temperature. </a:t>
            </a:r>
            <a:r>
              <a:rPr lang="en-US" dirty="0" smtClean="0"/>
              <a:t>This establishes the fact that additional materials may be connected in the thermoelectric circuit without affecting the output of the circuit as long as any junctions added to the circuit are kept at the same temperature. Also, the law indicates that voltages are additive so multiple junctions may be connected in series to increase the output (thermopiles).</a:t>
            </a:r>
          </a:p>
          <a:p>
            <a:pPr marL="342900" indent="-342900" algn="just">
              <a:buFont typeface="+mj-lt"/>
              <a:buAutoNum type="arabicPeriod"/>
            </a:pPr>
            <a:endParaRPr lang="en-US" dirty="0" smtClean="0"/>
          </a:p>
          <a:p>
            <a:pPr marL="342900" indent="-342900" algn="just">
              <a:buFont typeface="+mj-lt"/>
              <a:buAutoNum type="arabicPeriod"/>
            </a:pPr>
            <a:r>
              <a:rPr lang="en-US" b="1" dirty="0" smtClean="0"/>
              <a:t>Law of intermediate temperatures: </a:t>
            </a:r>
            <a:r>
              <a:rPr lang="en-US" b="1" i="1" dirty="0" smtClean="0"/>
              <a:t>If two junctions at temperatures T</a:t>
            </a:r>
            <a:r>
              <a:rPr lang="en-US" b="1" i="1" baseline="-25000" dirty="0" smtClean="0"/>
              <a:t>1</a:t>
            </a:r>
            <a:r>
              <a:rPr lang="en-US" b="1" i="1" dirty="0" smtClean="0"/>
              <a:t> and T</a:t>
            </a:r>
            <a:r>
              <a:rPr lang="en-US" b="1" i="1" baseline="-25000" dirty="0" smtClean="0"/>
              <a:t>2</a:t>
            </a:r>
            <a:r>
              <a:rPr lang="en-US" b="1" i="1" dirty="0" smtClean="0"/>
              <a:t> produce </a:t>
            </a:r>
            <a:r>
              <a:rPr lang="en-US" b="1" i="1" dirty="0" err="1" smtClean="0"/>
              <a:t>Seebeck</a:t>
            </a:r>
            <a:r>
              <a:rPr lang="en-US" b="1" i="1" dirty="0" smtClean="0"/>
              <a:t> voltage V</a:t>
            </a:r>
            <a:r>
              <a:rPr lang="en-US" b="1" i="1" baseline="-25000" dirty="0" smtClean="0"/>
              <a:t>2</a:t>
            </a:r>
            <a:r>
              <a:rPr lang="en-US" b="1" i="1" dirty="0" smtClean="0"/>
              <a:t> and temperatures T</a:t>
            </a:r>
            <a:r>
              <a:rPr lang="en-US" b="1" i="1" baseline="-25000" dirty="0" smtClean="0"/>
              <a:t>2</a:t>
            </a:r>
            <a:r>
              <a:rPr lang="en-US" b="1" i="1" dirty="0" smtClean="0"/>
              <a:t> and T</a:t>
            </a:r>
            <a:r>
              <a:rPr lang="en-US" b="1" i="1" baseline="-25000" dirty="0" smtClean="0"/>
              <a:t>3</a:t>
            </a:r>
            <a:r>
              <a:rPr lang="en-US" b="1" i="1" dirty="0" smtClean="0"/>
              <a:t> produce </a:t>
            </a:r>
            <a:r>
              <a:rPr lang="en-US" b="1" i="1" dirty="0" err="1" smtClean="0"/>
              <a:t>Seebeck</a:t>
            </a:r>
            <a:r>
              <a:rPr lang="en-US" b="1" i="1" dirty="0" smtClean="0"/>
              <a:t> voltage V</a:t>
            </a:r>
            <a:r>
              <a:rPr lang="en-US" b="1" i="1" baseline="-25000" dirty="0" smtClean="0"/>
              <a:t>1</a:t>
            </a:r>
            <a:r>
              <a:rPr lang="en-US" b="1" i="1" dirty="0" smtClean="0"/>
              <a:t>, then temperatures T</a:t>
            </a:r>
            <a:r>
              <a:rPr lang="en-US" b="1" i="1" baseline="-25000" dirty="0" smtClean="0"/>
              <a:t>1</a:t>
            </a:r>
            <a:r>
              <a:rPr lang="en-US" b="1" i="1" dirty="0" smtClean="0"/>
              <a:t> and T</a:t>
            </a:r>
            <a:r>
              <a:rPr lang="en-US" b="1" i="1" baseline="-25000" dirty="0" smtClean="0"/>
              <a:t>3</a:t>
            </a:r>
            <a:r>
              <a:rPr lang="en-US" b="1" i="1" dirty="0" smtClean="0"/>
              <a:t> produce </a:t>
            </a:r>
            <a:r>
              <a:rPr lang="en-US" b="1" i="1" dirty="0" err="1" smtClean="0"/>
              <a:t>Seebeck</a:t>
            </a:r>
            <a:r>
              <a:rPr lang="en-US" b="1" i="1" dirty="0" smtClean="0"/>
              <a:t> voltage V</a:t>
            </a:r>
            <a:r>
              <a:rPr lang="en-US" b="1" i="1" baseline="-25000" dirty="0" smtClean="0"/>
              <a:t>3</a:t>
            </a:r>
            <a:r>
              <a:rPr lang="en-US" b="1" i="1" dirty="0" smtClean="0"/>
              <a:t> = V</a:t>
            </a:r>
            <a:r>
              <a:rPr lang="en-US" b="1" i="1" baseline="-25000" dirty="0" smtClean="0"/>
              <a:t>1</a:t>
            </a:r>
            <a:r>
              <a:rPr lang="en-US" b="1" i="1" dirty="0" smtClean="0"/>
              <a:t>+V</a:t>
            </a:r>
            <a:r>
              <a:rPr lang="en-US" b="1" i="1" baseline="-25000" dirty="0" smtClean="0"/>
              <a:t>2</a:t>
            </a:r>
            <a:r>
              <a:rPr lang="en-US" b="1" i="1" dirty="0" smtClean="0"/>
              <a:t>. </a:t>
            </a:r>
            <a:r>
              <a:rPr lang="en-US" dirty="0" smtClean="0"/>
              <a:t>This law establishes methods of calibration for thermocouples.</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144462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r>
              <a:rPr lang="en-US" sz="2000" dirty="0" smtClean="0"/>
              <a:t> </a:t>
            </a:r>
            <a:endParaRPr lang="en-US" sz="2000" dirty="0"/>
          </a:p>
        </p:txBody>
      </p:sp>
      <p:sp>
        <p:nvSpPr>
          <p:cNvPr id="6" name="Rectangle 5"/>
          <p:cNvSpPr/>
          <p:nvPr/>
        </p:nvSpPr>
        <p:spPr>
          <a:xfrm>
            <a:off x="179512" y="1340768"/>
            <a:ext cx="8964488"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509588" indent="-509588" algn="just">
              <a:buFont typeface="Wingdings" pitchFamily="2" charset="2"/>
              <a:buChar char="v"/>
            </a:pPr>
            <a:r>
              <a:rPr lang="en-US" dirty="0" smtClean="0"/>
              <a:t>Based on the principles described above, thermocouples are usually used in pairs (but there are exceptions and variations) so that one junction is at the sensing temperature while the second is at a reference temperature, usually a lower temperature, but it can also be a higher temperature.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81000" y="2689448"/>
            <a:ext cx="8382000" cy="297180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381001" y="5805264"/>
            <a:ext cx="8381999"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b="1" dirty="0" smtClean="0"/>
              <a:t>A measuring thermocouple (hot junction 2) and reference thermocouple (cold junction 1) and additional junctions introduced by connections.</a:t>
            </a:r>
            <a:endParaRPr lang="en-US"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144462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r>
              <a:rPr lang="en-US" sz="2000" dirty="0" smtClean="0"/>
              <a:t> </a:t>
            </a:r>
            <a:endParaRPr lang="en-US" sz="2000" dirty="0"/>
          </a:p>
        </p:txBody>
      </p:sp>
      <p:sp>
        <p:nvSpPr>
          <p:cNvPr id="6" name="Rectangle 5"/>
          <p:cNvSpPr/>
          <p:nvPr/>
        </p:nvSpPr>
        <p:spPr>
          <a:xfrm>
            <a:off x="0" y="980728"/>
            <a:ext cx="9144000" cy="1754326"/>
          </a:xfrm>
          <a:prstGeom prst="rect">
            <a:avLst/>
          </a:prstGeom>
          <a:solidFill>
            <a:schemeClr val="accent3">
              <a:lumMod val="20000"/>
              <a:lumOff val="80000"/>
            </a:schemeClr>
          </a:solidFill>
          <a:ln>
            <a:solidFill>
              <a:schemeClr val="accent1"/>
            </a:solidFill>
          </a:ln>
        </p:spPr>
        <p:txBody>
          <a:bodyPr wrap="square">
            <a:spAutoFit/>
          </a:bodyPr>
          <a:lstStyle/>
          <a:p>
            <a:pPr marL="509588" indent="-509588" algn="just">
              <a:buFont typeface="Wingdings" pitchFamily="2" charset="2"/>
              <a:buChar char="Ø"/>
            </a:pPr>
            <a:r>
              <a:rPr lang="en-US" dirty="0" smtClean="0"/>
              <a:t>The voltmeter represents the device to which the sensor is connected (usually an amplifier).</a:t>
            </a:r>
          </a:p>
          <a:p>
            <a:pPr marL="509588" indent="-509588" algn="just">
              <a:buFont typeface="Wingdings" pitchFamily="2" charset="2"/>
              <a:buChar char="Ø"/>
            </a:pPr>
            <a:r>
              <a:rPr lang="en-US" dirty="0" smtClean="0"/>
              <a:t>Any connection in the circuit between dissimilar materials adds an </a:t>
            </a:r>
            <a:r>
              <a:rPr lang="en-US" b="1" dirty="0" err="1" smtClean="0"/>
              <a:t>emf</a:t>
            </a:r>
            <a:r>
              <a:rPr lang="en-US" dirty="0" smtClean="0"/>
              <a:t> due to that junction.</a:t>
            </a:r>
          </a:p>
          <a:p>
            <a:pPr marL="509588" indent="-509588" algn="just">
              <a:buFont typeface="Wingdings" pitchFamily="2" charset="2"/>
              <a:buChar char="Ø"/>
            </a:pPr>
            <a:r>
              <a:rPr lang="en-US" dirty="0" smtClean="0"/>
              <a:t>However, any pair of junctions at identical temperatures may be added without changing the output.</a:t>
            </a:r>
            <a:endParaRPr lang="en-US" dirty="0"/>
          </a:p>
        </p:txBody>
      </p:sp>
      <p:sp>
        <p:nvSpPr>
          <p:cNvPr id="7" name="Rectangle 6"/>
          <p:cNvSpPr/>
          <p:nvPr/>
        </p:nvSpPr>
        <p:spPr>
          <a:xfrm>
            <a:off x="0" y="2924944"/>
            <a:ext cx="9144000" cy="1754326"/>
          </a:xfrm>
          <a:prstGeom prst="rect">
            <a:avLst/>
          </a:prstGeom>
          <a:solidFill>
            <a:schemeClr val="accent5">
              <a:lumMod val="20000"/>
              <a:lumOff val="80000"/>
            </a:schemeClr>
          </a:solidFill>
          <a:ln>
            <a:solidFill>
              <a:schemeClr val="accent1"/>
            </a:solidFill>
          </a:ln>
        </p:spPr>
        <p:txBody>
          <a:bodyPr wrap="square">
            <a:spAutoFit/>
          </a:bodyPr>
          <a:lstStyle/>
          <a:p>
            <a:pPr marL="465138" indent="-465138" algn="just">
              <a:buFont typeface="Wingdings" pitchFamily="2" charset="2"/>
              <a:buChar char="v"/>
            </a:pPr>
            <a:r>
              <a:rPr lang="en-US" dirty="0" smtClean="0"/>
              <a:t>The output is produced by junctions </a:t>
            </a:r>
            <a:r>
              <a:rPr lang="en-US" b="1" dirty="0" smtClean="0"/>
              <a:t>(1) and (2) </a:t>
            </a:r>
            <a:r>
              <a:rPr lang="en-US" dirty="0" smtClean="0"/>
              <a:t>for the following reason: junctions (3) and (4) are identical (one between material b and c and one between material c and b) and their temperature is the same. Thus no net </a:t>
            </a:r>
            <a:r>
              <a:rPr lang="en-US" dirty="0" err="1" smtClean="0"/>
              <a:t>emf</a:t>
            </a:r>
            <a:r>
              <a:rPr lang="en-US" dirty="0" smtClean="0"/>
              <a:t> due to this pair is produced. </a:t>
            </a:r>
          </a:p>
          <a:p>
            <a:pPr marL="465138" indent="-465138" algn="just">
              <a:buFont typeface="Wingdings" pitchFamily="2" charset="2"/>
              <a:buChar char="v"/>
            </a:pPr>
            <a:r>
              <a:rPr lang="en-US" dirty="0" smtClean="0"/>
              <a:t>Junctions </a:t>
            </a:r>
            <a:r>
              <a:rPr lang="en-US" b="1" dirty="0" smtClean="0"/>
              <a:t>(5) and (6) </a:t>
            </a:r>
            <a:r>
              <a:rPr lang="en-US" dirty="0" smtClean="0"/>
              <a:t>also produce zero </a:t>
            </a:r>
            <a:r>
              <a:rPr lang="en-US" dirty="0" err="1" smtClean="0"/>
              <a:t>emf</a:t>
            </a:r>
            <a:r>
              <a:rPr lang="en-US" dirty="0" smtClean="0"/>
              <a:t> since they are junctions between identical materials that produce </a:t>
            </a:r>
            <a:r>
              <a:rPr lang="en-US" b="1" dirty="0" smtClean="0"/>
              <a:t>zero </a:t>
            </a:r>
            <a:r>
              <a:rPr lang="en-US" b="1" dirty="0" err="1" smtClean="0"/>
              <a:t>emf</a:t>
            </a:r>
            <a:r>
              <a:rPr lang="en-US" dirty="0" smtClean="0"/>
              <a:t> at any temperature.</a:t>
            </a:r>
            <a:endParaRPr lang="en-US" dirty="0"/>
          </a:p>
        </p:txBody>
      </p:sp>
      <p:sp>
        <p:nvSpPr>
          <p:cNvPr id="8" name="Rectangle 7"/>
          <p:cNvSpPr/>
          <p:nvPr/>
        </p:nvSpPr>
        <p:spPr>
          <a:xfrm>
            <a:off x="35496" y="4843026"/>
            <a:ext cx="9108504" cy="2031325"/>
          </a:xfrm>
          <a:prstGeom prst="rect">
            <a:avLst/>
          </a:prstGeom>
          <a:solidFill>
            <a:srgbClr val="FFCCFF"/>
          </a:solidFill>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n-US" b="1" dirty="0" smtClean="0"/>
              <a:t>Note:</a:t>
            </a:r>
          </a:p>
          <a:p>
            <a:pPr marL="465138" indent="-465138" algn="just">
              <a:buFont typeface="Wingdings" pitchFamily="2" charset="2"/>
              <a:buChar char="ü"/>
            </a:pPr>
            <a:r>
              <a:rPr lang="en-US" dirty="0" smtClean="0"/>
              <a:t>Each connection (to the reference junction and to the measuring instrument) necessarily </a:t>
            </a:r>
            <a:r>
              <a:rPr lang="en-US" b="1" dirty="0" smtClean="0"/>
              <a:t>adds two junctions</a:t>
            </a:r>
            <a:r>
              <a:rPr lang="en-US" dirty="0" smtClean="0"/>
              <a:t>.</a:t>
            </a:r>
          </a:p>
          <a:p>
            <a:pPr marL="465138" indent="-465138" algn="just">
              <a:buFont typeface="Wingdings" pitchFamily="2" charset="2"/>
              <a:buChar char="ü"/>
            </a:pPr>
            <a:r>
              <a:rPr lang="en-US" dirty="0" smtClean="0"/>
              <a:t>It is a good precaution to </a:t>
            </a:r>
            <a:r>
              <a:rPr lang="en-US" b="1" dirty="0" smtClean="0"/>
              <a:t>use unbroken wires </a:t>
            </a:r>
            <a:r>
              <a:rPr lang="en-US" dirty="0" smtClean="0"/>
              <a:t>leading from the sensor to the reference junction or to the measuring instrument. </a:t>
            </a:r>
          </a:p>
          <a:p>
            <a:pPr marL="465138" indent="-465138" algn="just">
              <a:buFont typeface="Wingdings" pitchFamily="2" charset="2"/>
              <a:buChar char="ü"/>
            </a:pPr>
            <a:r>
              <a:rPr lang="en-US" dirty="0" smtClean="0"/>
              <a:t>If splicing is necessary to extend the length, </a:t>
            </a:r>
            <a:r>
              <a:rPr lang="en-US" b="1" dirty="0" smtClean="0"/>
              <a:t>identical wires </a:t>
            </a:r>
            <a:r>
              <a:rPr lang="en-US" dirty="0" smtClean="0"/>
              <a:t>must be used to avoid additional </a:t>
            </a:r>
            <a:r>
              <a:rPr lang="en-US" dirty="0" err="1" smtClean="0"/>
              <a:t>emfs</a:t>
            </a:r>
            <a:r>
              <a:rPr lang="en-US" dirty="0" smtClean="0"/>
              <a:t>.</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144462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r>
              <a:rPr lang="en-US" sz="2000" dirty="0" smtClean="0"/>
              <a:t> </a:t>
            </a:r>
            <a:endParaRPr lang="en-US" sz="2000" dirty="0"/>
          </a:p>
        </p:txBody>
      </p:sp>
      <p:pic>
        <p:nvPicPr>
          <p:cNvPr id="2050" name="Picture 2"/>
          <p:cNvPicPr>
            <a:picLocks noChangeAspect="1" noChangeArrowheads="1"/>
          </p:cNvPicPr>
          <p:nvPr/>
        </p:nvPicPr>
        <p:blipFill>
          <a:blip r:embed="rId2" cstate="print"/>
          <a:srcRect/>
          <a:stretch>
            <a:fillRect/>
          </a:stretch>
        </p:blipFill>
        <p:spPr bwMode="auto">
          <a:xfrm>
            <a:off x="899592" y="1052736"/>
            <a:ext cx="7229475" cy="37433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755576" y="4892967"/>
            <a:ext cx="8064896" cy="646331"/>
          </a:xfrm>
          <a:prstGeom prst="rect">
            <a:avLst/>
          </a:prstGeom>
          <a:solidFill>
            <a:srgbClr val="FFCCFF"/>
          </a:solidFill>
          <a:ln>
            <a:solidFill>
              <a:schemeClr val="accent1"/>
            </a:solidFill>
          </a:ln>
        </p:spPr>
        <p:txBody>
          <a:bodyPr wrap="square">
            <a:spAutoFit/>
          </a:bodyPr>
          <a:lstStyle/>
          <a:p>
            <a:pPr algn="ctr"/>
            <a:r>
              <a:rPr lang="en-US" dirty="0" smtClean="0"/>
              <a:t>(a) Connection of a thermocouple through a uniform temperature zone (T) and a compensation circuit to replace the reference junction.</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1518364"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Introduction</a:t>
            </a:r>
            <a:endParaRPr lang="en-US" dirty="0"/>
          </a:p>
        </p:txBody>
      </p:sp>
      <p:sp>
        <p:nvSpPr>
          <p:cNvPr id="5" name="TextBox 4"/>
          <p:cNvSpPr txBox="1"/>
          <p:nvPr/>
        </p:nvSpPr>
        <p:spPr>
          <a:xfrm>
            <a:off x="683568" y="-2328"/>
            <a:ext cx="7848871"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UNIT II </a:t>
            </a:r>
            <a:r>
              <a:rPr lang="en-IN" sz="2000" b="1" dirty="0" smtClean="0"/>
              <a:t>– </a:t>
            </a:r>
            <a:r>
              <a:rPr lang="en-US" sz="2000" b="1" dirty="0" smtClean="0"/>
              <a:t>TEMPERATURE SENSORS AND THERMAL ACTUATORS </a:t>
            </a:r>
            <a:endParaRPr lang="en-IN" sz="2000" b="1" dirty="0"/>
          </a:p>
        </p:txBody>
      </p:sp>
      <p:sp>
        <p:nvSpPr>
          <p:cNvPr id="6" name="Rectangle 5"/>
          <p:cNvSpPr/>
          <p:nvPr/>
        </p:nvSpPr>
        <p:spPr>
          <a:xfrm>
            <a:off x="827584" y="1484784"/>
            <a:ext cx="7632848" cy="369332"/>
          </a:xfrm>
          <a:prstGeom prst="rect">
            <a:avLst/>
          </a:prstGeom>
          <a:ln>
            <a:solidFill>
              <a:srgbClr val="00B0F0"/>
            </a:solidFill>
          </a:ln>
        </p:spPr>
        <p:txBody>
          <a:bodyPr wrap="square">
            <a:spAutoFit/>
          </a:bodyPr>
          <a:lstStyle/>
          <a:p>
            <a:pPr algn="ctr"/>
            <a:r>
              <a:rPr lang="en-US" b="1" dirty="0" smtClean="0"/>
              <a:t>Units of Temperature, Thermal Conductivity</a:t>
            </a:r>
            <a:r>
              <a:rPr lang="en-US" b="1" smtClean="0"/>
              <a:t>, Heat, and </a:t>
            </a:r>
            <a:r>
              <a:rPr lang="en-US" b="1" dirty="0" smtClean="0"/>
              <a:t>Heat Capacity</a:t>
            </a:r>
            <a:endParaRPr lang="en-US" dirty="0">
              <a:solidFill>
                <a:srgbClr val="00B050"/>
              </a:solidFill>
            </a:endParaRPr>
          </a:p>
        </p:txBody>
      </p:sp>
      <p:sp>
        <p:nvSpPr>
          <p:cNvPr id="7" name="Rectangle 6"/>
          <p:cNvSpPr/>
          <p:nvPr/>
        </p:nvSpPr>
        <p:spPr>
          <a:xfrm>
            <a:off x="611560" y="2636912"/>
            <a:ext cx="8208912" cy="341632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44488" indent="-344488">
              <a:lnSpc>
                <a:spcPct val="150000"/>
              </a:lnSpc>
              <a:buFont typeface="Wingdings" pitchFamily="2" charset="2"/>
              <a:buChar char="Ø"/>
            </a:pPr>
            <a:r>
              <a:rPr lang="en-US" dirty="0" smtClean="0"/>
              <a:t>Heat is a form of energy.</a:t>
            </a:r>
          </a:p>
          <a:p>
            <a:pPr marL="344488" indent="-344488">
              <a:lnSpc>
                <a:spcPct val="150000"/>
              </a:lnSpc>
              <a:buFont typeface="Wingdings" pitchFamily="2" charset="2"/>
              <a:buChar char="Ø"/>
            </a:pPr>
            <a:r>
              <a:rPr lang="en-US" dirty="0" smtClean="0"/>
              <a:t>Its SI derived unit is the joule (J).</a:t>
            </a:r>
          </a:p>
          <a:p>
            <a:pPr marL="344488" indent="-344488">
              <a:lnSpc>
                <a:spcPct val="150000"/>
              </a:lnSpc>
              <a:buFont typeface="Wingdings" pitchFamily="2" charset="2"/>
              <a:buChar char="Ø"/>
            </a:pPr>
            <a:r>
              <a:rPr lang="en-US" dirty="0" err="1" smtClean="0"/>
              <a:t>megajoules</a:t>
            </a:r>
            <a:r>
              <a:rPr lang="en-US" dirty="0" smtClean="0"/>
              <a:t> (MJ), gigajoules (GJ), and even </a:t>
            </a:r>
            <a:r>
              <a:rPr lang="en-US" dirty="0" err="1" smtClean="0"/>
              <a:t>terajoules</a:t>
            </a:r>
            <a:r>
              <a:rPr lang="en-US" dirty="0" smtClean="0"/>
              <a:t> (TJ) are used; </a:t>
            </a:r>
            <a:r>
              <a:rPr lang="en-US" dirty="0" err="1" smtClean="0"/>
              <a:t>nanojoules</a:t>
            </a:r>
            <a:r>
              <a:rPr lang="en-US" dirty="0" smtClean="0"/>
              <a:t> (</a:t>
            </a:r>
            <a:r>
              <a:rPr lang="en-US" dirty="0" err="1" smtClean="0"/>
              <a:t>nJ</a:t>
            </a:r>
            <a:r>
              <a:rPr lang="en-US" dirty="0" smtClean="0"/>
              <a:t>) and even </a:t>
            </a:r>
            <a:r>
              <a:rPr lang="en-US" dirty="0" err="1" smtClean="0"/>
              <a:t>attojoules</a:t>
            </a:r>
            <a:r>
              <a:rPr lang="en-US" dirty="0" smtClean="0"/>
              <a:t> (</a:t>
            </a:r>
            <a:r>
              <a:rPr lang="en-US" dirty="0" err="1" smtClean="0"/>
              <a:t>aJ</a:t>
            </a:r>
            <a:r>
              <a:rPr lang="en-US" dirty="0" smtClean="0"/>
              <a:t>) are available. </a:t>
            </a:r>
          </a:p>
          <a:p>
            <a:pPr marL="344488" indent="-344488">
              <a:lnSpc>
                <a:spcPct val="150000"/>
              </a:lnSpc>
              <a:buFont typeface="Wingdings" pitchFamily="2" charset="2"/>
              <a:buChar char="Ø"/>
            </a:pPr>
            <a:r>
              <a:rPr lang="en-US" dirty="0" smtClean="0"/>
              <a:t>A joule equals a watt-second (1 J = 1Ws) or a </a:t>
            </a:r>
            <a:r>
              <a:rPr lang="en-US" dirty="0" err="1" smtClean="0"/>
              <a:t>newton</a:t>
            </a:r>
            <a:r>
              <a:rPr lang="en-US" dirty="0" smtClean="0"/>
              <a:t> meter (Nm),</a:t>
            </a:r>
          </a:p>
          <a:p>
            <a:pPr marL="344488" indent="-344488">
              <a:lnSpc>
                <a:spcPct val="150000"/>
              </a:lnSpc>
              <a:buFont typeface="Wingdings" pitchFamily="2" charset="2"/>
              <a:buChar char="Ø"/>
            </a:pPr>
            <a:r>
              <a:rPr lang="en-US" dirty="0" smtClean="0"/>
              <a:t>Common use is the kilowatt-hour </a:t>
            </a:r>
            <a:r>
              <a:rPr lang="pl-PL" dirty="0" smtClean="0"/>
              <a:t>(kWh) (1 kWh </a:t>
            </a:r>
            <a:r>
              <a:rPr lang="en-US" dirty="0" smtClean="0"/>
              <a:t>= </a:t>
            </a:r>
            <a:r>
              <a:rPr lang="pl-PL" dirty="0" smtClean="0"/>
              <a:t>3.6 MJ).</a:t>
            </a:r>
            <a:endParaRPr lang="en-US" dirty="0" smtClean="0"/>
          </a:p>
          <a:p>
            <a:pPr marL="344488" indent="-344488">
              <a:lnSpc>
                <a:spcPct val="150000"/>
              </a:lnSpc>
              <a:buFont typeface="Wingdings" pitchFamily="2" charset="2"/>
              <a:buChar char="Ø"/>
            </a:pPr>
            <a:r>
              <a:rPr lang="en-US" dirty="0" smtClean="0"/>
              <a:t>Another unit is the calorie (cal).</a:t>
            </a:r>
          </a:p>
          <a:p>
            <a:pPr marL="344488" indent="-344488">
              <a:lnSpc>
                <a:spcPct val="150000"/>
              </a:lnSpc>
              <a:buFont typeface="Wingdings" pitchFamily="2" charset="2"/>
              <a:buChar char="Ø"/>
            </a:pPr>
            <a:r>
              <a:rPr lang="en-US" dirty="0" smtClean="0"/>
              <a:t>The calorie is a </a:t>
            </a:r>
            <a:r>
              <a:rPr lang="en-US" dirty="0" err="1" smtClean="0"/>
              <a:t>thermochemical</a:t>
            </a:r>
            <a:r>
              <a:rPr lang="en-US" dirty="0" smtClean="0"/>
              <a:t> unit equal to 0.239 J.</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6024" y="1148551"/>
            <a:ext cx="8532440" cy="1200329"/>
          </a:xfrm>
          <a:prstGeom prst="rect">
            <a:avLst/>
          </a:prstGeom>
          <a:solidFill>
            <a:schemeClr val="accent3">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t>The two junctions (between material b and c and between material a and c) are placed in a so called </a:t>
            </a:r>
            <a:r>
              <a:rPr lang="en-US" b="1" dirty="0" smtClean="0">
                <a:solidFill>
                  <a:srgbClr val="FF0000"/>
                </a:solidFill>
              </a:rPr>
              <a:t>uniform temperature zone</a:t>
            </a:r>
            <a:r>
              <a:rPr lang="en-US" b="1" dirty="0" smtClean="0"/>
              <a:t> </a:t>
            </a:r>
            <a:r>
              <a:rPr lang="en-US" dirty="0" smtClean="0"/>
              <a:t>or</a:t>
            </a:r>
            <a:r>
              <a:rPr lang="en-US" b="1" dirty="0" smtClean="0"/>
              <a:t> </a:t>
            </a:r>
            <a:r>
              <a:rPr lang="en-US" b="1" dirty="0" smtClean="0">
                <a:solidFill>
                  <a:srgbClr val="FF0000"/>
                </a:solidFill>
              </a:rPr>
              <a:t>isothermal zone</a:t>
            </a:r>
            <a:r>
              <a:rPr lang="en-US" b="1" dirty="0" smtClean="0"/>
              <a:t>. </a:t>
            </a:r>
          </a:p>
          <a:p>
            <a:pPr marL="465138" indent="-465138" algn="just">
              <a:buFont typeface="Wingdings" pitchFamily="2" charset="2"/>
              <a:buChar char="Ø"/>
            </a:pPr>
            <a:r>
              <a:rPr lang="en-US" dirty="0" smtClean="0"/>
              <a:t>This can be a small junction box or may in fact be just two junctions in very close </a:t>
            </a:r>
            <a:r>
              <a:rPr lang="en-US" b="1" dirty="0" smtClean="0"/>
              <a:t>proximity</a:t>
            </a:r>
            <a:r>
              <a:rPr lang="en-US" dirty="0" smtClean="0"/>
              <a:t>.</a:t>
            </a:r>
            <a:endParaRPr lang="en-US" dirty="0"/>
          </a:p>
        </p:txBody>
      </p:sp>
      <p:sp>
        <p:nvSpPr>
          <p:cNvPr id="5" name="Rectangle 4"/>
          <p:cNvSpPr/>
          <p:nvPr/>
        </p:nvSpPr>
        <p:spPr>
          <a:xfrm>
            <a:off x="251520" y="2798926"/>
            <a:ext cx="8496944" cy="1477328"/>
          </a:xfrm>
          <a:prstGeom prst="rect">
            <a:avLst/>
          </a:prstGeom>
          <a:solidFill>
            <a:schemeClr val="accent3">
              <a:lumMod val="60000"/>
              <a:lumOff val="4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t>In this case there is </a:t>
            </a:r>
            <a:r>
              <a:rPr lang="en-US" b="1" dirty="0" smtClean="0"/>
              <a:t>no cold junction</a:t>
            </a:r>
            <a:r>
              <a:rPr lang="en-US" dirty="0" smtClean="0"/>
              <a:t>, but </a:t>
            </a:r>
            <a:r>
              <a:rPr lang="en-US" b="1" dirty="0" smtClean="0"/>
              <a:t>a compensation circuit </a:t>
            </a:r>
            <a:r>
              <a:rPr lang="en-US" dirty="0" smtClean="0"/>
              <a:t>is added to ensure that the potentials on the junction b–c and a–c, together with the compensation potential, ‘‘simulate’’ the effect of the cold junction. </a:t>
            </a:r>
          </a:p>
          <a:p>
            <a:pPr marL="465138" indent="-465138" algn="just">
              <a:buFont typeface="Wingdings" pitchFamily="2" charset="2"/>
              <a:buChar char="Ø"/>
            </a:pPr>
            <a:r>
              <a:rPr lang="en-US" dirty="0" smtClean="0"/>
              <a:t>The compensation circuit guarantees that the output is zero at the reference temperature (usually 0</a:t>
            </a:r>
            <a:r>
              <a:rPr lang="en-US" dirty="0" smtClean="0">
                <a:latin typeface="Univers 57 Condensed"/>
              </a:rPr>
              <a:t>°</a:t>
            </a:r>
            <a:r>
              <a:rPr lang="en-US" dirty="0" smtClean="0"/>
              <a:t>C).</a:t>
            </a:r>
            <a:endParaRPr lang="en-US" dirty="0"/>
          </a:p>
        </p:txBody>
      </p:sp>
      <p:sp>
        <p:nvSpPr>
          <p:cNvPr id="6" name="Rectangle 5"/>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7" name="Rectangle 6"/>
          <p:cNvSpPr/>
          <p:nvPr/>
        </p:nvSpPr>
        <p:spPr>
          <a:xfrm>
            <a:off x="31030" y="508610"/>
            <a:ext cx="144462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r>
              <a:rPr lang="en-US" sz="2000" dirty="0" smtClean="0"/>
              <a:t> </a:t>
            </a:r>
            <a:endParaRPr lang="en-US" sz="20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144462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r>
              <a:rPr lang="en-US" sz="2000" dirty="0" smtClean="0"/>
              <a:t> </a:t>
            </a:r>
            <a:endParaRPr lang="en-US" sz="2000" dirty="0"/>
          </a:p>
        </p:txBody>
      </p:sp>
      <p:sp>
        <p:nvSpPr>
          <p:cNvPr id="6" name="Rectangle 5"/>
          <p:cNvSpPr/>
          <p:nvPr/>
        </p:nvSpPr>
        <p:spPr>
          <a:xfrm>
            <a:off x="539552" y="1052736"/>
            <a:ext cx="8424936" cy="1477328"/>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just">
              <a:buFont typeface="Wingdings" pitchFamily="2" charset="2"/>
              <a:buChar char="Ø"/>
            </a:pPr>
            <a:r>
              <a:rPr lang="en-US" dirty="0"/>
              <a:t>If a reference junction as in </a:t>
            </a:r>
            <a:r>
              <a:rPr lang="en-US" b="1" dirty="0"/>
              <a:t>Figure 3.10 </a:t>
            </a:r>
            <a:r>
              <a:rPr lang="en-US" dirty="0"/>
              <a:t>is used, it is critical that the temperature </a:t>
            </a:r>
            <a:r>
              <a:rPr lang="en-US" dirty="0" smtClean="0"/>
              <a:t>is known </a:t>
            </a:r>
            <a:r>
              <a:rPr lang="en-US" dirty="0"/>
              <a:t>and constant. </a:t>
            </a:r>
            <a:endParaRPr lang="en-US" dirty="0" smtClean="0"/>
          </a:p>
          <a:p>
            <a:pPr marL="285750" indent="-285750" algn="just">
              <a:buFont typeface="Wingdings" pitchFamily="2" charset="2"/>
              <a:buChar char="Ø"/>
            </a:pPr>
            <a:r>
              <a:rPr lang="en-US" dirty="0" smtClean="0"/>
              <a:t>In </a:t>
            </a:r>
            <a:r>
              <a:rPr lang="en-US" dirty="0"/>
              <a:t>such cases the temperature of the reference junction may </a:t>
            </a:r>
            <a:r>
              <a:rPr lang="en-US" dirty="0" smtClean="0"/>
              <a:t>be </a:t>
            </a:r>
            <a:r>
              <a:rPr lang="en-US" dirty="0"/>
              <a:t>measured separately by a sensor (usually an RTD, </a:t>
            </a:r>
            <a:r>
              <a:rPr lang="en-US" dirty="0" smtClean="0"/>
              <a:t>a thermistor) </a:t>
            </a:r>
            <a:r>
              <a:rPr lang="en-US" dirty="0"/>
              <a:t>and the reading used to compensate for any change in </a:t>
            </a:r>
            <a:r>
              <a:rPr lang="en-US" dirty="0" smtClean="0"/>
              <a:t>the temperature </a:t>
            </a:r>
            <a:r>
              <a:rPr lang="en-US" dirty="0"/>
              <a:t>of the reference junction.</a:t>
            </a:r>
            <a:endParaRPr lang="en-IN" dirty="0"/>
          </a:p>
        </p:txBody>
      </p:sp>
      <p:sp>
        <p:nvSpPr>
          <p:cNvPr id="7" name="Rectangle 6"/>
          <p:cNvSpPr/>
          <p:nvPr/>
        </p:nvSpPr>
        <p:spPr>
          <a:xfrm>
            <a:off x="539552" y="2636912"/>
            <a:ext cx="8424936" cy="1200329"/>
          </a:xfrm>
          <a:prstGeom prst="rect">
            <a:avLst/>
          </a:prstGeom>
          <a:solidFill>
            <a:schemeClr val="accent5">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a:spAutoFit/>
          </a:bodyPr>
          <a:lstStyle/>
          <a:p>
            <a:pPr marL="530225" indent="-530225" algn="just">
              <a:buFont typeface="Wingdings" pitchFamily="2" charset="2"/>
              <a:buChar char="ü"/>
            </a:pPr>
            <a:r>
              <a:rPr lang="en-US" dirty="0"/>
              <a:t>The reference junction may be held at the </a:t>
            </a:r>
            <a:r>
              <a:rPr lang="en-US" dirty="0" smtClean="0"/>
              <a:t>temperature of </a:t>
            </a:r>
            <a:r>
              <a:rPr lang="en-US" dirty="0"/>
              <a:t>a water–ice mixture that guarantees a temperature of </a:t>
            </a:r>
            <a:r>
              <a:rPr lang="en-US" dirty="0" smtClean="0"/>
              <a:t>0°C.</a:t>
            </a:r>
          </a:p>
          <a:p>
            <a:pPr marL="530225" indent="-530225" algn="just">
              <a:buFont typeface="Wingdings" pitchFamily="2" charset="2"/>
              <a:buChar char="ü"/>
            </a:pPr>
            <a:r>
              <a:rPr lang="en-US" dirty="0"/>
              <a:t>An alternative to the ice–water mixture is boiling </a:t>
            </a:r>
            <a:r>
              <a:rPr lang="en-US" dirty="0" smtClean="0"/>
              <a:t>water, with </a:t>
            </a:r>
            <a:r>
              <a:rPr lang="en-US" dirty="0"/>
              <a:t>the same precautions being taken.</a:t>
            </a:r>
            <a:endParaRPr lang="en-IN" dirty="0"/>
          </a:p>
        </p:txBody>
      </p:sp>
      <p:sp>
        <p:nvSpPr>
          <p:cNvPr id="8" name="Rectangle 7"/>
          <p:cNvSpPr/>
          <p:nvPr/>
        </p:nvSpPr>
        <p:spPr>
          <a:xfrm>
            <a:off x="545650" y="3978930"/>
            <a:ext cx="8418837" cy="1754326"/>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itchFamily="2" charset="2"/>
              <a:buChar char="Ø"/>
            </a:pPr>
            <a:r>
              <a:rPr lang="en-US" dirty="0" smtClean="0"/>
              <a:t>The method </a:t>
            </a:r>
            <a:r>
              <a:rPr lang="en-US" dirty="0"/>
              <a:t>in </a:t>
            </a:r>
            <a:r>
              <a:rPr lang="en-US" b="1" dirty="0"/>
              <a:t>Figure </a:t>
            </a:r>
            <a:r>
              <a:rPr lang="en-US" b="1" dirty="0" smtClean="0"/>
              <a:t>3.11a </a:t>
            </a:r>
            <a:r>
              <a:rPr lang="en-US" dirty="0" smtClean="0"/>
              <a:t>is </a:t>
            </a:r>
            <a:r>
              <a:rPr lang="en-US" dirty="0"/>
              <a:t>used, which does not require a reference junction or a fixed temperature and </a:t>
            </a:r>
            <a:r>
              <a:rPr lang="en-US" dirty="0" smtClean="0"/>
              <a:t>hence </a:t>
            </a:r>
            <a:r>
              <a:rPr lang="en-US" b="1" dirty="0" smtClean="0"/>
              <a:t>avoids </a:t>
            </a:r>
            <a:r>
              <a:rPr lang="en-US" b="1" dirty="0"/>
              <a:t>the errors </a:t>
            </a:r>
            <a:r>
              <a:rPr lang="en-US" dirty="0"/>
              <a:t>involved in the use of a reference </a:t>
            </a:r>
            <a:r>
              <a:rPr lang="en-US" dirty="0" smtClean="0"/>
              <a:t>junction.</a:t>
            </a:r>
          </a:p>
          <a:p>
            <a:pPr marL="285750" indent="-285750" algn="just">
              <a:buFont typeface="Wingdings" pitchFamily="2" charset="2"/>
              <a:buChar char="Ø"/>
            </a:pPr>
            <a:r>
              <a:rPr lang="en-IN" dirty="0" smtClean="0"/>
              <a:t>Require measurement of </a:t>
            </a:r>
            <a:r>
              <a:rPr lang="en-US" dirty="0" smtClean="0"/>
              <a:t>the </a:t>
            </a:r>
            <a:r>
              <a:rPr lang="en-US" dirty="0"/>
              <a:t>temperature in the temperature zone and a compensation circuit that supplies </a:t>
            </a:r>
            <a:r>
              <a:rPr lang="en-US" dirty="0" smtClean="0"/>
              <a:t>the equivalent </a:t>
            </a:r>
            <a:r>
              <a:rPr lang="en-US" dirty="0" err="1"/>
              <a:t>emf</a:t>
            </a:r>
            <a:r>
              <a:rPr lang="en-US" dirty="0"/>
              <a:t> expected from the reference junction.</a:t>
            </a:r>
            <a:endParaRPr lang="en-IN" dirty="0"/>
          </a:p>
        </p:txBody>
      </p:sp>
    </p:spTree>
    <p:extLst>
      <p:ext uri="{BB962C8B-B14F-4D97-AF65-F5344CB8AC3E}">
        <p14:creationId xmlns="" xmlns:p14="http://schemas.microsoft.com/office/powerpoint/2010/main" val="3213485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1871025"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EMF Equation</a:t>
            </a:r>
            <a:endParaRPr lang="en-US" sz="2000" dirty="0"/>
          </a:p>
        </p:txBody>
      </p:sp>
      <p:sp>
        <p:nvSpPr>
          <p:cNvPr id="6" name="Rectangle 5"/>
          <p:cNvSpPr/>
          <p:nvPr/>
        </p:nvSpPr>
        <p:spPr>
          <a:xfrm>
            <a:off x="66586" y="1052736"/>
            <a:ext cx="3884397" cy="369332"/>
          </a:xfrm>
          <a:prstGeom prst="rect">
            <a:avLst/>
          </a:prstGeom>
        </p:spPr>
        <p:txBody>
          <a:bodyPr wrap="none">
            <a:spAutoFit/>
          </a:bodyPr>
          <a:lstStyle/>
          <a:p>
            <a:r>
              <a:rPr lang="en-US" dirty="0"/>
              <a:t>The measured </a:t>
            </a:r>
            <a:r>
              <a:rPr lang="en-US" dirty="0" err="1"/>
              <a:t>emf</a:t>
            </a:r>
            <a:r>
              <a:rPr lang="en-US" dirty="0"/>
              <a:t> in </a:t>
            </a:r>
            <a:r>
              <a:rPr lang="en-US" b="1" dirty="0"/>
              <a:t>Figure 3.11a </a:t>
            </a:r>
            <a:r>
              <a:rPr lang="en-US" dirty="0"/>
              <a:t>is</a:t>
            </a:r>
            <a:endParaRPr lang="en-IN" dirty="0"/>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0434" y="1651273"/>
            <a:ext cx="5829300" cy="4095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07904" y="2348880"/>
            <a:ext cx="5112000" cy="1817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6586" y="2938210"/>
            <a:ext cx="710828" cy="275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669781" y="2880932"/>
            <a:ext cx="1771990" cy="367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71865" y="2924944"/>
            <a:ext cx="575799" cy="369332"/>
          </a:xfrm>
          <a:prstGeom prst="rect">
            <a:avLst/>
          </a:prstGeom>
        </p:spPr>
        <p:txBody>
          <a:bodyPr wrap="none">
            <a:spAutoFit/>
          </a:bodyPr>
          <a:lstStyle/>
          <a:p>
            <a:r>
              <a:rPr lang="en-IN" dirty="0"/>
              <a:t>and</a:t>
            </a:r>
          </a:p>
        </p:txBody>
      </p:sp>
      <p:sp>
        <p:nvSpPr>
          <p:cNvPr id="8" name="Rectangle 7"/>
          <p:cNvSpPr/>
          <p:nvPr/>
        </p:nvSpPr>
        <p:spPr>
          <a:xfrm>
            <a:off x="3676672" y="2832611"/>
            <a:ext cx="5143232" cy="646331"/>
          </a:xfrm>
          <a:prstGeom prst="rect">
            <a:avLst/>
          </a:prstGeom>
        </p:spPr>
        <p:txBody>
          <a:bodyPr wrap="square">
            <a:spAutoFit/>
          </a:bodyPr>
          <a:lstStyle/>
          <a:p>
            <a:r>
              <a:rPr lang="en-IN" dirty="0"/>
              <a:t>may be </a:t>
            </a:r>
            <a:r>
              <a:rPr lang="en-IN" dirty="0" smtClean="0"/>
              <a:t>written </a:t>
            </a:r>
            <a:r>
              <a:rPr lang="en-US" dirty="0" smtClean="0"/>
              <a:t>in </a:t>
            </a:r>
            <a:r>
              <a:rPr lang="en-US" dirty="0"/>
              <a:t>terms of the absolute </a:t>
            </a:r>
            <a:r>
              <a:rPr lang="en-US" dirty="0" err="1"/>
              <a:t>Seebeck</a:t>
            </a:r>
            <a:r>
              <a:rPr lang="en-US" dirty="0"/>
              <a:t> coefficients of the three materials </a:t>
            </a:r>
            <a:r>
              <a:rPr lang="en-US" dirty="0" smtClean="0"/>
              <a:t>as</a:t>
            </a:r>
            <a:endParaRPr lang="en-IN" dirty="0"/>
          </a:p>
        </p:txBody>
      </p:sp>
      <p:pic>
        <p:nvPicPr>
          <p:cNvPr id="1030" name="Picture 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96848" y="3789040"/>
            <a:ext cx="8124825" cy="5715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30197" y="4581128"/>
            <a:ext cx="7858125" cy="113347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 xmlns:a14="http://schemas.microsoft.com/office/drawing/2010/main">
                <a:solidFill>
                  <a:schemeClr val="accent1"/>
                </a:solidFill>
              </a14:hiddenFill>
            </a:ext>
          </a:extLst>
        </p:spPr>
      </p:pic>
      <p:sp>
        <p:nvSpPr>
          <p:cNvPr id="9" name="Rectangle 8"/>
          <p:cNvSpPr/>
          <p:nvPr/>
        </p:nvSpPr>
        <p:spPr>
          <a:xfrm>
            <a:off x="-30594" y="5851629"/>
            <a:ext cx="6278882" cy="369332"/>
          </a:xfrm>
          <a:prstGeom prst="rect">
            <a:avLst/>
          </a:prstGeom>
        </p:spPr>
        <p:txBody>
          <a:bodyPr wrap="square">
            <a:spAutoFit/>
          </a:bodyPr>
          <a:lstStyle/>
          <a:p>
            <a:r>
              <a:rPr lang="en-IN" dirty="0"/>
              <a:t>the </a:t>
            </a:r>
            <a:r>
              <a:rPr lang="en-IN" dirty="0" err="1"/>
              <a:t>emf</a:t>
            </a:r>
            <a:r>
              <a:rPr lang="en-IN" dirty="0"/>
              <a:t> </a:t>
            </a:r>
            <a:r>
              <a:rPr lang="en-IN" dirty="0" smtClean="0"/>
              <a:t>supplied </a:t>
            </a:r>
            <a:r>
              <a:rPr lang="en-US" dirty="0" smtClean="0"/>
              <a:t>by </a:t>
            </a:r>
            <a:r>
              <a:rPr lang="en-US" dirty="0"/>
              <a:t>the compensation circuit must </a:t>
            </a:r>
            <a:r>
              <a:rPr lang="en-US" dirty="0" smtClean="0"/>
              <a:t>be,</a:t>
            </a:r>
            <a:endParaRPr lang="en-IN" dirty="0"/>
          </a:p>
        </p:txBody>
      </p:sp>
      <p:pic>
        <p:nvPicPr>
          <p:cNvPr id="1033" name="Picture 9"/>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263999" y="6145617"/>
            <a:ext cx="3118284" cy="50841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0115668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138050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endParaRPr lang="en-US" sz="2000"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86457" y="692696"/>
            <a:ext cx="4638675" cy="25431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ectangle 5"/>
          <p:cNvSpPr/>
          <p:nvPr/>
        </p:nvSpPr>
        <p:spPr>
          <a:xfrm>
            <a:off x="467544" y="3784972"/>
            <a:ext cx="8422717" cy="2308324"/>
          </a:xfrm>
          <a:prstGeom prst="rect">
            <a:avLst/>
          </a:prstGeom>
          <a:solidFill>
            <a:schemeClr val="accent3">
              <a:lumMod val="40000"/>
              <a:lumOff val="6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just">
              <a:buFont typeface="Wingdings" pitchFamily="2" charset="2"/>
              <a:buChar char="Ø"/>
            </a:pPr>
            <a:r>
              <a:rPr lang="en-US" dirty="0"/>
              <a:t>To understand the method of compensation, consider </a:t>
            </a:r>
            <a:r>
              <a:rPr lang="en-US" b="1" dirty="0"/>
              <a:t>Figure 3.11b</a:t>
            </a:r>
            <a:r>
              <a:rPr lang="en-US" dirty="0"/>
              <a:t>. </a:t>
            </a:r>
            <a:endParaRPr lang="en-US" dirty="0" smtClean="0"/>
          </a:p>
          <a:p>
            <a:pPr marL="285750" indent="-285750" algn="just">
              <a:buFont typeface="Wingdings" pitchFamily="2" charset="2"/>
              <a:buChar char="Ø"/>
            </a:pPr>
            <a:r>
              <a:rPr lang="en-US" dirty="0" smtClean="0"/>
              <a:t>The cold junction </a:t>
            </a:r>
            <a:r>
              <a:rPr lang="en-US" dirty="0"/>
              <a:t>is replaced with a potential difference </a:t>
            </a:r>
            <a:r>
              <a:rPr lang="en-US" i="1" dirty="0"/>
              <a:t>V</a:t>
            </a:r>
            <a:r>
              <a:rPr lang="en-US" baseline="-25000" dirty="0"/>
              <a:t>BA</a:t>
            </a:r>
            <a:r>
              <a:rPr lang="en-US" dirty="0"/>
              <a:t>. The resistance </a:t>
            </a:r>
            <a:r>
              <a:rPr lang="en-US" b="1" i="1" dirty="0" smtClean="0"/>
              <a:t>R</a:t>
            </a:r>
            <a:r>
              <a:rPr lang="en-US" baseline="-25000" dirty="0" smtClean="0"/>
              <a:t>1</a:t>
            </a:r>
            <a:r>
              <a:rPr lang="en-US" dirty="0" smtClean="0"/>
              <a:t> </a:t>
            </a:r>
            <a:r>
              <a:rPr lang="en-US" dirty="0"/>
              <a:t>is selected </a:t>
            </a:r>
            <a:r>
              <a:rPr lang="en-US" dirty="0" smtClean="0"/>
              <a:t>to equal </a:t>
            </a:r>
            <a:r>
              <a:rPr lang="en-US" dirty="0"/>
              <a:t>the resistance of the RTD at </a:t>
            </a:r>
            <a:r>
              <a:rPr lang="en-US" dirty="0" smtClean="0"/>
              <a:t>0°C</a:t>
            </a:r>
            <a:r>
              <a:rPr lang="en-US" dirty="0"/>
              <a:t>, denoted as </a:t>
            </a:r>
            <a:r>
              <a:rPr lang="en-US" i="1" dirty="0" smtClean="0"/>
              <a:t>R</a:t>
            </a:r>
            <a:r>
              <a:rPr lang="en-US" i="1" baseline="-25000" dirty="0" smtClean="0"/>
              <a:t>T</a:t>
            </a:r>
            <a:r>
              <a:rPr lang="en-US" dirty="0" smtClean="0"/>
              <a:t>. </a:t>
            </a:r>
            <a:r>
              <a:rPr lang="en-US" dirty="0"/>
              <a:t>The resistors </a:t>
            </a:r>
            <a:r>
              <a:rPr lang="en-US" b="1" i="1" dirty="0"/>
              <a:t>R</a:t>
            </a:r>
            <a:r>
              <a:rPr lang="en-US" b="1" baseline="-25000" dirty="0"/>
              <a:t>2</a:t>
            </a:r>
            <a:r>
              <a:rPr lang="en-US" dirty="0"/>
              <a:t> are equal and </a:t>
            </a:r>
            <a:r>
              <a:rPr lang="en-US" dirty="0" smtClean="0"/>
              <a:t>are selected </a:t>
            </a:r>
            <a:r>
              <a:rPr lang="en-US" dirty="0"/>
              <a:t>to produce a potential difference per degree Celsius as required by the type </a:t>
            </a:r>
            <a:r>
              <a:rPr lang="en-US" dirty="0" smtClean="0"/>
              <a:t>of thermocouple </a:t>
            </a:r>
            <a:r>
              <a:rPr lang="en-US" dirty="0"/>
              <a:t>being used. </a:t>
            </a:r>
            <a:endParaRPr lang="en-US" dirty="0" smtClean="0"/>
          </a:p>
          <a:p>
            <a:pPr marL="285750" indent="-285750" algn="just">
              <a:buFont typeface="Wingdings" pitchFamily="2" charset="2"/>
              <a:buChar char="Ø"/>
            </a:pPr>
            <a:r>
              <a:rPr lang="en-US" dirty="0" smtClean="0"/>
              <a:t>Typically </a:t>
            </a:r>
            <a:r>
              <a:rPr lang="en-US" dirty="0"/>
              <a:t>the RTD is a </a:t>
            </a:r>
            <a:r>
              <a:rPr lang="en-US" b="1" dirty="0"/>
              <a:t>platinum</a:t>
            </a:r>
            <a:r>
              <a:rPr lang="en-US" dirty="0"/>
              <a:t> RTD with a </a:t>
            </a:r>
            <a:r>
              <a:rPr lang="en-US" dirty="0" smtClean="0"/>
              <a:t>resistance around </a:t>
            </a:r>
            <a:r>
              <a:rPr lang="en-US" dirty="0"/>
              <a:t>100 </a:t>
            </a:r>
            <a:r>
              <a:rPr lang="el-GR" dirty="0" smtClean="0"/>
              <a:t>Ω</a:t>
            </a:r>
            <a:r>
              <a:rPr lang="en-US" dirty="0" smtClean="0"/>
              <a:t> </a:t>
            </a:r>
            <a:r>
              <a:rPr lang="en-US" dirty="0"/>
              <a:t>and the reference potential </a:t>
            </a:r>
            <a:r>
              <a:rPr lang="en-US" i="1" dirty="0" smtClean="0"/>
              <a:t>V</a:t>
            </a:r>
            <a:r>
              <a:rPr lang="en-US" i="1" baseline="30000" dirty="0" smtClean="0"/>
              <a:t>+</a:t>
            </a:r>
            <a:r>
              <a:rPr lang="en-US" dirty="0" smtClean="0"/>
              <a:t> </a:t>
            </a:r>
            <a:r>
              <a:rPr lang="en-US" dirty="0"/>
              <a:t>is regulated at an arbitrary level, </a:t>
            </a:r>
            <a:r>
              <a:rPr lang="en-US" dirty="0" smtClean="0"/>
              <a:t>but typically </a:t>
            </a:r>
            <a:r>
              <a:rPr lang="en-US" dirty="0"/>
              <a:t>between 5 V and 12 V.</a:t>
            </a:r>
            <a:endParaRPr lang="en-IN" dirty="0"/>
          </a:p>
        </p:txBody>
      </p:sp>
      <p:sp>
        <p:nvSpPr>
          <p:cNvPr id="7" name="Rectangle 6"/>
          <p:cNvSpPr/>
          <p:nvPr/>
        </p:nvSpPr>
        <p:spPr>
          <a:xfrm>
            <a:off x="2728497" y="3280440"/>
            <a:ext cx="3204723"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IN" b="1" dirty="0"/>
              <a:t>(b) The compensation circuit</a:t>
            </a:r>
          </a:p>
        </p:txBody>
      </p:sp>
    </p:spTree>
    <p:extLst>
      <p:ext uri="{BB962C8B-B14F-4D97-AF65-F5344CB8AC3E}">
        <p14:creationId xmlns="" xmlns:p14="http://schemas.microsoft.com/office/powerpoint/2010/main" val="25000510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138050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endParaRPr lang="en-US" sz="2000" dirty="0"/>
          </a:p>
        </p:txBody>
      </p:sp>
      <p:sp>
        <p:nvSpPr>
          <p:cNvPr id="6" name="Rectangle 5"/>
          <p:cNvSpPr/>
          <p:nvPr/>
        </p:nvSpPr>
        <p:spPr>
          <a:xfrm>
            <a:off x="87974" y="980728"/>
            <a:ext cx="2829172" cy="369332"/>
          </a:xfrm>
          <a:prstGeom prst="rect">
            <a:avLst/>
          </a:prstGeom>
        </p:spPr>
        <p:txBody>
          <a:bodyPr wrap="none">
            <a:spAutoFit/>
          </a:bodyPr>
          <a:lstStyle/>
          <a:p>
            <a:r>
              <a:rPr lang="en-US" dirty="0"/>
              <a:t>The potential at point A is</a:t>
            </a:r>
            <a:endParaRPr lang="en-IN" dirty="0"/>
          </a:p>
        </p:txBody>
      </p:sp>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17146" y="1169301"/>
            <a:ext cx="2068551" cy="96355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Rectangle 6"/>
          <p:cNvSpPr/>
          <p:nvPr/>
        </p:nvSpPr>
        <p:spPr>
          <a:xfrm>
            <a:off x="-31546" y="2276872"/>
            <a:ext cx="6556678" cy="369332"/>
          </a:xfrm>
          <a:prstGeom prst="rect">
            <a:avLst/>
          </a:prstGeom>
        </p:spPr>
        <p:txBody>
          <a:bodyPr wrap="square">
            <a:spAutoFit/>
          </a:bodyPr>
          <a:lstStyle/>
          <a:p>
            <a:r>
              <a:rPr lang="en-US" dirty="0"/>
              <a:t>The potential at point B is temperature dependent as</a:t>
            </a:r>
            <a:endParaRPr lang="en-IN" dirty="0"/>
          </a:p>
        </p:txBody>
      </p:sp>
      <p:pic>
        <p:nvPicPr>
          <p:cNvPr id="307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24100" y="2666400"/>
            <a:ext cx="4495800" cy="9048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79512" y="3717032"/>
            <a:ext cx="8892481" cy="150142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7"/>
          <p:cNvSpPr/>
          <p:nvPr/>
        </p:nvSpPr>
        <p:spPr>
          <a:xfrm>
            <a:off x="721283" y="5336048"/>
            <a:ext cx="8027181"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lgn="just">
              <a:buFont typeface="Wingdings" pitchFamily="2" charset="2"/>
              <a:buChar char="Ø"/>
            </a:pPr>
            <a:r>
              <a:rPr lang="en-US" dirty="0"/>
              <a:t>The reason for this is that the compensation circuit is </a:t>
            </a:r>
            <a:r>
              <a:rPr lang="en-US" dirty="0" smtClean="0"/>
              <a:t>designed to </a:t>
            </a:r>
            <a:r>
              <a:rPr lang="en-US" dirty="0"/>
              <a:t>produce zero </a:t>
            </a:r>
            <a:r>
              <a:rPr lang="en-US" dirty="0" err="1"/>
              <a:t>emf</a:t>
            </a:r>
            <a:r>
              <a:rPr lang="en-US" dirty="0"/>
              <a:t> at the reference temperature of the RTD (as can be verified from </a:t>
            </a:r>
            <a:r>
              <a:rPr lang="en-US" dirty="0" smtClean="0"/>
              <a:t>the equations </a:t>
            </a:r>
            <a:r>
              <a:rPr lang="en-US" dirty="0"/>
              <a:t>above and from </a:t>
            </a:r>
            <a:r>
              <a:rPr lang="en-US" b="1" dirty="0"/>
              <a:t>Figure 3.11b</a:t>
            </a:r>
            <a:r>
              <a:rPr lang="en-US" dirty="0"/>
              <a:t>). </a:t>
            </a:r>
            <a:endParaRPr lang="en-US" dirty="0" smtClean="0"/>
          </a:p>
          <a:p>
            <a:pPr marL="285750" indent="-285750" algn="just">
              <a:buFont typeface="Wingdings" pitchFamily="2" charset="2"/>
              <a:buChar char="Ø"/>
            </a:pPr>
            <a:r>
              <a:rPr lang="en-US" dirty="0" smtClean="0"/>
              <a:t>As </a:t>
            </a:r>
            <a:r>
              <a:rPr lang="en-US" dirty="0"/>
              <a:t>long as the temperature range is </a:t>
            </a:r>
            <a:r>
              <a:rPr lang="en-US" dirty="0" smtClean="0"/>
              <a:t>relatively small</a:t>
            </a:r>
            <a:r>
              <a:rPr lang="en-US" dirty="0"/>
              <a:t>, the method is very accurate (see </a:t>
            </a:r>
            <a:r>
              <a:rPr lang="en-US" b="1" dirty="0"/>
              <a:t>Example 3.8</a:t>
            </a:r>
            <a:r>
              <a:rPr lang="en-US" dirty="0"/>
              <a:t>).</a:t>
            </a:r>
            <a:endParaRPr lang="en-IN" dirty="0"/>
          </a:p>
        </p:txBody>
      </p:sp>
    </p:spTree>
    <p:extLst>
      <p:ext uri="{BB962C8B-B14F-4D97-AF65-F5344CB8AC3E}">
        <p14:creationId xmlns="" xmlns:p14="http://schemas.microsoft.com/office/powerpoint/2010/main" val="34535667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rmocouple ranges - Zaparatus"/>
          <p:cNvPicPr>
            <a:picLocks noChangeAspect="1" noChangeArrowheads="1"/>
          </p:cNvPicPr>
          <p:nvPr/>
        </p:nvPicPr>
        <p:blipFill>
          <a:blip r:embed="rId2" cstate="print"/>
          <a:srcRect/>
          <a:stretch>
            <a:fillRect/>
          </a:stretch>
        </p:blipFill>
        <p:spPr bwMode="auto">
          <a:xfrm>
            <a:off x="35471" y="1412777"/>
            <a:ext cx="4680545" cy="3015418"/>
          </a:xfrm>
          <a:prstGeom prst="rect">
            <a:avLst/>
          </a:prstGeom>
          <a:ln>
            <a:noFill/>
          </a:ln>
          <a:effectLst>
            <a:outerShdw blurRad="292100" dist="139700" dir="2700000" algn="tl" rotWithShape="0">
              <a:srgbClr val="333333">
                <a:alpha val="65000"/>
              </a:srgbClr>
            </a:outerShdw>
          </a:effectLst>
        </p:spPr>
      </p:pic>
      <p:pic>
        <p:nvPicPr>
          <p:cNvPr id="2052" name="Picture 4" descr="China Fast Response Temperature Sensor, Rtd Sensor, K Type Thermocouple, J Type  Thermocouple, PT100 with Fast Delivery - China K Type Thermocouple J Type  Thermocouple, PT100 Temperature Sensor"/>
          <p:cNvPicPr>
            <a:picLocks noChangeAspect="1" noChangeArrowheads="1"/>
          </p:cNvPicPr>
          <p:nvPr/>
        </p:nvPicPr>
        <p:blipFill>
          <a:blip r:embed="rId3" cstate="print"/>
          <a:srcRect/>
          <a:stretch>
            <a:fillRect/>
          </a:stretch>
        </p:blipFill>
        <p:spPr bwMode="auto">
          <a:xfrm>
            <a:off x="4778896" y="2492896"/>
            <a:ext cx="4365104" cy="4365104"/>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7" name="Rectangle 6"/>
          <p:cNvSpPr/>
          <p:nvPr/>
        </p:nvSpPr>
        <p:spPr>
          <a:xfrm>
            <a:off x="31030" y="508610"/>
            <a:ext cx="874470"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Types</a:t>
            </a:r>
            <a:endParaRPr 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31640" y="3432464"/>
            <a:ext cx="6943725" cy="36385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sp>
        <p:nvSpPr>
          <p:cNvPr id="6" name="Rectangle 5"/>
          <p:cNvSpPr/>
          <p:nvPr/>
        </p:nvSpPr>
        <p:spPr>
          <a:xfrm>
            <a:off x="467544" y="908720"/>
            <a:ext cx="8496944" cy="1754326"/>
          </a:xfrm>
          <a:prstGeom prst="rect">
            <a:avLst/>
          </a:prstGeom>
        </p:spPr>
        <p:txBody>
          <a:bodyPr wrap="square">
            <a:spAutoFit/>
          </a:bodyPr>
          <a:lstStyle/>
          <a:p>
            <a:pPr marL="530225" indent="-530225" algn="just">
              <a:buFont typeface="Wingdings" pitchFamily="2" charset="2"/>
              <a:buChar char="Ø"/>
            </a:pPr>
            <a:r>
              <a:rPr lang="en-IN" dirty="0"/>
              <a:t>The choice </a:t>
            </a:r>
            <a:r>
              <a:rPr lang="en-IN" dirty="0" smtClean="0"/>
              <a:t>of </a:t>
            </a:r>
            <a:r>
              <a:rPr lang="en-US" dirty="0" smtClean="0"/>
              <a:t>materials </a:t>
            </a:r>
            <a:r>
              <a:rPr lang="en-US" dirty="0"/>
              <a:t>used to make the junctions is an important consideration that affects the </a:t>
            </a:r>
            <a:r>
              <a:rPr lang="en-US" dirty="0" smtClean="0"/>
              <a:t>output </a:t>
            </a:r>
            <a:r>
              <a:rPr lang="en-US" dirty="0" err="1" smtClean="0"/>
              <a:t>emf</a:t>
            </a:r>
            <a:r>
              <a:rPr lang="en-US" dirty="0"/>
              <a:t>, temperature range, and resistance of the thermocouple</a:t>
            </a:r>
            <a:r>
              <a:rPr lang="en-US" dirty="0" smtClean="0"/>
              <a:t>.</a:t>
            </a:r>
          </a:p>
          <a:p>
            <a:pPr marL="530225" indent="-530225" algn="just">
              <a:buFont typeface="Wingdings" pitchFamily="2" charset="2"/>
              <a:buChar char="Ø"/>
            </a:pPr>
            <a:r>
              <a:rPr lang="en-US" dirty="0"/>
              <a:t>To aid in the selection </a:t>
            </a:r>
            <a:r>
              <a:rPr lang="en-US" dirty="0" smtClean="0"/>
              <a:t>of thermocouples </a:t>
            </a:r>
            <a:r>
              <a:rPr lang="en-US" dirty="0"/>
              <a:t>and thermocouple materials, the thermocouple reference tables </a:t>
            </a:r>
            <a:r>
              <a:rPr lang="en-US" dirty="0" smtClean="0"/>
              <a:t>have been </a:t>
            </a:r>
            <a:r>
              <a:rPr lang="en-US" dirty="0"/>
              <a:t>established and are supplied by standards organizations</a:t>
            </a:r>
            <a:r>
              <a:rPr lang="en-US" dirty="0" smtClean="0"/>
              <a:t>.</a:t>
            </a:r>
          </a:p>
        </p:txBody>
      </p:sp>
      <p:sp>
        <p:nvSpPr>
          <p:cNvPr id="7" name="Rectangle 6"/>
          <p:cNvSpPr/>
          <p:nvPr/>
        </p:nvSpPr>
        <p:spPr>
          <a:xfrm>
            <a:off x="467544" y="2564904"/>
            <a:ext cx="8496944" cy="923330"/>
          </a:xfrm>
          <a:prstGeom prst="rect">
            <a:avLst/>
          </a:prstGeom>
        </p:spPr>
        <p:txBody>
          <a:bodyPr wrap="square">
            <a:spAutoFit/>
          </a:bodyPr>
          <a:lstStyle/>
          <a:p>
            <a:pPr algn="just"/>
            <a:r>
              <a:rPr lang="en-IN" b="1" dirty="0" smtClean="0"/>
              <a:t>Thermoelectric </a:t>
            </a:r>
            <a:r>
              <a:rPr lang="en-IN" b="1" dirty="0"/>
              <a:t>series </a:t>
            </a:r>
            <a:r>
              <a:rPr lang="en-IN" b="1" dirty="0" smtClean="0"/>
              <a:t>table</a:t>
            </a:r>
          </a:p>
          <a:p>
            <a:pPr marL="530225" indent="-530225" algn="just">
              <a:buFont typeface="Arial" pitchFamily="34" charset="0"/>
              <a:buChar char="•"/>
            </a:pPr>
            <a:r>
              <a:rPr lang="en-US" dirty="0"/>
              <a:t>Each material in this table is thermoelectrically negative </a:t>
            </a:r>
            <a:r>
              <a:rPr lang="en-US" dirty="0" smtClean="0"/>
              <a:t>with respect </a:t>
            </a:r>
            <a:r>
              <a:rPr lang="en-US" dirty="0"/>
              <a:t>to all materials above it and positive with respect to all materials below it.</a:t>
            </a:r>
            <a:endParaRPr lang="en-IN" dirty="0"/>
          </a:p>
        </p:txBody>
      </p:sp>
    </p:spTree>
    <p:extLst>
      <p:ext uri="{BB962C8B-B14F-4D97-AF65-F5344CB8AC3E}">
        <p14:creationId xmlns="" xmlns:p14="http://schemas.microsoft.com/office/powerpoint/2010/main" val="21773886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59632" y="1124744"/>
            <a:ext cx="6934200" cy="34575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8724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14475" y="1462088"/>
            <a:ext cx="6115050" cy="39338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6" name="Rectangle 5"/>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spTree>
    <p:extLst>
      <p:ext uri="{BB962C8B-B14F-4D97-AF65-F5344CB8AC3E}">
        <p14:creationId xmlns="" xmlns:p14="http://schemas.microsoft.com/office/powerpoint/2010/main" val="12189961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340768"/>
            <a:ext cx="8352928" cy="1200329"/>
          </a:xfrm>
          <a:prstGeom prst="rect">
            <a:avLst/>
          </a:prstGeom>
          <a:solidFill>
            <a:schemeClr val="accent5">
              <a:lumMod val="20000"/>
              <a:lumOff val="80000"/>
            </a:schemeClr>
          </a:solidFill>
          <a:ln>
            <a:solidFill>
              <a:schemeClr val="accent3"/>
            </a:solidFill>
          </a:ln>
        </p:spPr>
        <p:txBody>
          <a:bodyPr wrap="square">
            <a:spAutoFit/>
          </a:bodyPr>
          <a:lstStyle/>
          <a:p>
            <a:pPr marL="530225" indent="-530225" algn="just">
              <a:buFont typeface="Wingdings" pitchFamily="2" charset="2"/>
              <a:buChar char="Ø"/>
            </a:pPr>
            <a:r>
              <a:rPr lang="en-US" dirty="0"/>
              <a:t>The second standard table lists the </a:t>
            </a:r>
            <a:r>
              <a:rPr lang="en-US" dirty="0" err="1"/>
              <a:t>Seebeck</a:t>
            </a:r>
            <a:r>
              <a:rPr lang="en-US" dirty="0"/>
              <a:t> coefficients of various materials </a:t>
            </a:r>
            <a:r>
              <a:rPr lang="en-US" dirty="0" smtClean="0"/>
              <a:t>with reference </a:t>
            </a:r>
            <a:r>
              <a:rPr lang="en-US" dirty="0"/>
              <a:t>to platinum 67 and of various common thermocouple </a:t>
            </a:r>
            <a:r>
              <a:rPr lang="en-US" dirty="0" smtClean="0"/>
              <a:t>types.</a:t>
            </a:r>
          </a:p>
          <a:p>
            <a:pPr marL="530225" indent="-530225" algn="just">
              <a:buFont typeface="Wingdings" pitchFamily="2" charset="2"/>
              <a:buChar char="Ø"/>
            </a:pPr>
            <a:r>
              <a:rPr lang="en-US" dirty="0"/>
              <a:t>In these tables the first material in each type (E, J, K, R, S, and T) </a:t>
            </a:r>
            <a:r>
              <a:rPr lang="en-US" dirty="0" smtClean="0"/>
              <a:t>is positive </a:t>
            </a:r>
            <a:r>
              <a:rPr lang="en-US" dirty="0"/>
              <a:t>and the second is </a:t>
            </a:r>
            <a:r>
              <a:rPr lang="en-US" dirty="0" smtClean="0"/>
              <a:t>negative.</a:t>
            </a:r>
            <a:endParaRPr lang="en-IN" dirty="0"/>
          </a:p>
        </p:txBody>
      </p:sp>
      <p:sp>
        <p:nvSpPr>
          <p:cNvPr id="5" name="Rectangle 4"/>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6" name="Rectangle 5"/>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sp>
        <p:nvSpPr>
          <p:cNvPr id="7" name="Rectangle 6"/>
          <p:cNvSpPr/>
          <p:nvPr/>
        </p:nvSpPr>
        <p:spPr>
          <a:xfrm>
            <a:off x="467544" y="2649686"/>
            <a:ext cx="8352928" cy="923330"/>
          </a:xfrm>
          <a:prstGeom prst="rect">
            <a:avLst/>
          </a:prstGeom>
          <a:solidFill>
            <a:schemeClr val="accent3">
              <a:lumMod val="20000"/>
              <a:lumOff val="80000"/>
            </a:schemeClr>
          </a:solidFill>
          <a:ln>
            <a:solidFill>
              <a:schemeClr val="accent3"/>
            </a:solidFill>
          </a:ln>
        </p:spPr>
        <p:txBody>
          <a:bodyPr wrap="square">
            <a:spAutoFit/>
          </a:bodyPr>
          <a:lstStyle/>
          <a:p>
            <a:pPr marL="530225" indent="-530225" algn="just">
              <a:buFont typeface="Wingdings" pitchFamily="2" charset="2"/>
              <a:buChar char="ü"/>
            </a:pPr>
            <a:r>
              <a:rPr lang="en-IN" dirty="0"/>
              <a:t>For </a:t>
            </a:r>
            <a:r>
              <a:rPr lang="en-IN" dirty="0" smtClean="0"/>
              <a:t>example </a:t>
            </a:r>
            <a:r>
              <a:rPr lang="en-IN" dirty="0"/>
              <a:t>In </a:t>
            </a:r>
            <a:r>
              <a:rPr lang="en-IN" b="1" dirty="0"/>
              <a:t>Table 3.5</a:t>
            </a:r>
            <a:r>
              <a:rPr lang="en-IN" dirty="0" smtClean="0"/>
              <a:t>, </a:t>
            </a:r>
            <a:r>
              <a:rPr lang="en-IN" dirty="0"/>
              <a:t>J-type </a:t>
            </a:r>
            <a:r>
              <a:rPr lang="en-IN" dirty="0" smtClean="0"/>
              <a:t>thermocouples </a:t>
            </a:r>
            <a:r>
              <a:rPr lang="en-US" dirty="0" smtClean="0"/>
              <a:t>use </a:t>
            </a:r>
            <a:r>
              <a:rPr lang="en-US" dirty="0"/>
              <a:t>iron and constantan. Thus column JP lists the </a:t>
            </a:r>
            <a:r>
              <a:rPr lang="en-US" dirty="0" err="1"/>
              <a:t>Seebeck</a:t>
            </a:r>
            <a:r>
              <a:rPr lang="en-US" dirty="0"/>
              <a:t> </a:t>
            </a:r>
            <a:r>
              <a:rPr lang="en-US" dirty="0" err="1"/>
              <a:t>emf</a:t>
            </a:r>
            <a:r>
              <a:rPr lang="en-US" dirty="0"/>
              <a:t> for iron </a:t>
            </a:r>
            <a:r>
              <a:rPr lang="en-US" dirty="0" smtClean="0"/>
              <a:t>with respect </a:t>
            </a:r>
            <a:r>
              <a:rPr lang="en-US" dirty="0"/>
              <a:t>to platinum 67, whereas JN lists the </a:t>
            </a:r>
            <a:r>
              <a:rPr lang="en-US" dirty="0" err="1"/>
              <a:t>emfs</a:t>
            </a:r>
            <a:r>
              <a:rPr lang="en-US" dirty="0"/>
              <a:t> for constantan with respect to </a:t>
            </a:r>
            <a:r>
              <a:rPr lang="en-US" dirty="0" smtClean="0"/>
              <a:t>platinum </a:t>
            </a:r>
            <a:r>
              <a:rPr lang="en-IN" dirty="0" smtClean="0"/>
              <a:t>67</a:t>
            </a:r>
            <a:r>
              <a:rPr lang="en-IN" dirty="0"/>
              <a:t>.</a:t>
            </a:r>
          </a:p>
        </p:txBody>
      </p:sp>
      <p:sp>
        <p:nvSpPr>
          <p:cNvPr id="8" name="Rectangle 7"/>
          <p:cNvSpPr/>
          <p:nvPr/>
        </p:nvSpPr>
        <p:spPr>
          <a:xfrm>
            <a:off x="546261" y="3789040"/>
            <a:ext cx="8195493" cy="646331"/>
          </a:xfrm>
          <a:prstGeom prst="rect">
            <a:avLst/>
          </a:prstGeom>
          <a:solidFill>
            <a:srgbClr val="FFE1FF"/>
          </a:solidFill>
          <a:ln>
            <a:solidFill>
              <a:schemeClr val="accent3"/>
            </a:solidFill>
          </a:ln>
        </p:spPr>
        <p:txBody>
          <a:bodyPr wrap="square">
            <a:spAutoFit/>
          </a:bodyPr>
          <a:lstStyle/>
          <a:p>
            <a:pPr marL="530225" indent="-530225" algn="just">
              <a:buFont typeface="Wingdings" pitchFamily="2" charset="2"/>
              <a:buChar char="v"/>
            </a:pPr>
            <a:r>
              <a:rPr lang="en-US" dirty="0"/>
              <a:t>Adding the two together gives </a:t>
            </a:r>
            <a:r>
              <a:rPr lang="en-US" dirty="0" smtClean="0"/>
              <a:t>the corresponding </a:t>
            </a:r>
            <a:r>
              <a:rPr lang="en-US" dirty="0"/>
              <a:t>value for the J-type </a:t>
            </a:r>
            <a:r>
              <a:rPr lang="en-US" dirty="0" smtClean="0"/>
              <a:t>thermocouple </a:t>
            </a:r>
            <a:r>
              <a:rPr lang="en-IN" dirty="0" smtClean="0"/>
              <a:t>in </a:t>
            </a:r>
            <a:r>
              <a:rPr lang="en-IN" b="1" dirty="0"/>
              <a:t>Table </a:t>
            </a:r>
            <a:r>
              <a:rPr lang="en-IN" b="1" dirty="0" smtClean="0"/>
              <a:t>3.6.</a:t>
            </a:r>
            <a:endParaRPr lang="en-IN" dirty="0"/>
          </a:p>
        </p:txBody>
      </p:sp>
      <p:sp>
        <p:nvSpPr>
          <p:cNvPr id="9" name="Rectangle 8"/>
          <p:cNvSpPr/>
          <p:nvPr/>
        </p:nvSpPr>
        <p:spPr>
          <a:xfrm>
            <a:off x="624979" y="4665281"/>
            <a:ext cx="8116775" cy="923330"/>
          </a:xfrm>
          <a:prstGeom prst="rect">
            <a:avLst/>
          </a:prstGeom>
          <a:solidFill>
            <a:srgbClr val="FFC000"/>
          </a:solidFill>
          <a:ln>
            <a:solidFill>
              <a:schemeClr val="accent3"/>
            </a:solidFill>
          </a:ln>
        </p:spPr>
        <p:txBody>
          <a:bodyPr wrap="square">
            <a:spAutoFit/>
          </a:bodyPr>
          <a:lstStyle/>
          <a:p>
            <a:pPr marL="530225" indent="-530225" algn="just">
              <a:buFont typeface="Wingdings" pitchFamily="2" charset="2"/>
              <a:buChar char="Ø"/>
            </a:pPr>
            <a:r>
              <a:rPr lang="en-US" dirty="0"/>
              <a:t>Thus, for example, taking the JP and JN values at </a:t>
            </a:r>
            <a:r>
              <a:rPr lang="en-US" dirty="0" smtClean="0"/>
              <a:t>0</a:t>
            </a:r>
            <a:r>
              <a:rPr lang="en-US" dirty="0"/>
              <a:t>°</a:t>
            </a:r>
            <a:r>
              <a:rPr lang="en-US" dirty="0" smtClean="0"/>
              <a:t>C </a:t>
            </a:r>
            <a:r>
              <a:rPr lang="en-US" dirty="0"/>
              <a:t>in </a:t>
            </a:r>
            <a:r>
              <a:rPr lang="en-US" b="1" dirty="0"/>
              <a:t>Table 3.5 </a:t>
            </a:r>
            <a:r>
              <a:rPr lang="en-US" dirty="0" smtClean="0"/>
              <a:t>and adding </a:t>
            </a:r>
            <a:r>
              <a:rPr lang="en-US" dirty="0"/>
              <a:t>them, </a:t>
            </a:r>
            <a:r>
              <a:rPr lang="en-US" dirty="0" smtClean="0"/>
              <a:t>17.9 + 32.5 = </a:t>
            </a:r>
            <a:r>
              <a:rPr lang="en-US" dirty="0"/>
              <a:t>50.4 </a:t>
            </a:r>
            <a:r>
              <a:rPr lang="en-US" dirty="0" smtClean="0"/>
              <a:t>µV/°C</a:t>
            </a:r>
            <a:r>
              <a:rPr lang="en-US" dirty="0"/>
              <a:t>, gives the entry in the J column at 0C </a:t>
            </a:r>
            <a:r>
              <a:rPr lang="en-US" dirty="0" smtClean="0"/>
              <a:t>in </a:t>
            </a:r>
            <a:r>
              <a:rPr lang="en-IN" b="1" dirty="0" smtClean="0"/>
              <a:t>Table </a:t>
            </a:r>
            <a:r>
              <a:rPr lang="en-IN" b="1" dirty="0"/>
              <a:t>3.6</a:t>
            </a:r>
            <a:r>
              <a:rPr lang="en-IN" dirty="0"/>
              <a:t>.</a:t>
            </a:r>
          </a:p>
        </p:txBody>
      </p:sp>
    </p:spTree>
    <p:extLst>
      <p:ext uri="{BB962C8B-B14F-4D97-AF65-F5344CB8AC3E}">
        <p14:creationId xmlns="" xmlns:p14="http://schemas.microsoft.com/office/powerpoint/2010/main" val="3835111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1518364"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Introduction</a:t>
            </a:r>
            <a:endParaRPr lang="en-US" dirty="0"/>
          </a:p>
        </p:txBody>
      </p:sp>
      <p:sp>
        <p:nvSpPr>
          <p:cNvPr id="5" name="TextBox 4"/>
          <p:cNvSpPr txBox="1"/>
          <p:nvPr/>
        </p:nvSpPr>
        <p:spPr>
          <a:xfrm>
            <a:off x="683568" y="-2328"/>
            <a:ext cx="7848871" cy="70788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UNIT II </a:t>
            </a:r>
            <a:r>
              <a:rPr lang="en-IN" sz="2000" b="1" dirty="0" smtClean="0"/>
              <a:t>– </a:t>
            </a:r>
            <a:r>
              <a:rPr lang="en-US" sz="2000" b="1" dirty="0" smtClean="0"/>
              <a:t>TEMPERATURE SENSORS AND THERMAL ACTUATORS </a:t>
            </a:r>
            <a:endParaRPr lang="en-IN" sz="2000" b="1" dirty="0"/>
          </a:p>
        </p:txBody>
      </p:sp>
      <p:sp>
        <p:nvSpPr>
          <p:cNvPr id="6" name="Rectangle 5"/>
          <p:cNvSpPr/>
          <p:nvPr/>
        </p:nvSpPr>
        <p:spPr>
          <a:xfrm>
            <a:off x="827584" y="1484784"/>
            <a:ext cx="7632848" cy="369332"/>
          </a:xfrm>
          <a:prstGeom prst="rect">
            <a:avLst/>
          </a:prstGeom>
          <a:ln>
            <a:solidFill>
              <a:srgbClr val="00B0F0"/>
            </a:solidFill>
          </a:ln>
        </p:spPr>
        <p:txBody>
          <a:bodyPr wrap="square">
            <a:spAutoFit/>
          </a:bodyPr>
          <a:lstStyle/>
          <a:p>
            <a:pPr algn="ctr"/>
            <a:r>
              <a:rPr lang="en-US" b="1" dirty="0" smtClean="0"/>
              <a:t>Units of Temperature, Thermal Conductivity</a:t>
            </a:r>
            <a:r>
              <a:rPr lang="en-US" b="1" smtClean="0"/>
              <a:t>, Heat, and </a:t>
            </a:r>
            <a:r>
              <a:rPr lang="en-US" b="1" dirty="0" smtClean="0"/>
              <a:t>Heat Capacity</a:t>
            </a:r>
            <a:endParaRPr lang="en-US" dirty="0">
              <a:solidFill>
                <a:srgbClr val="00B050"/>
              </a:solidFill>
            </a:endParaRPr>
          </a:p>
        </p:txBody>
      </p:sp>
      <p:sp>
        <p:nvSpPr>
          <p:cNvPr id="7" name="Rectangle 6"/>
          <p:cNvSpPr/>
          <p:nvPr/>
        </p:nvSpPr>
        <p:spPr>
          <a:xfrm>
            <a:off x="683568" y="1988840"/>
            <a:ext cx="8136903" cy="466281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509588" indent="-509588" algn="just">
              <a:lnSpc>
                <a:spcPct val="150000"/>
              </a:lnSpc>
              <a:buFont typeface="Wingdings" pitchFamily="2" charset="2"/>
              <a:buChar char="v"/>
            </a:pPr>
            <a:r>
              <a:rPr lang="en-US" b="1" dirty="0" smtClean="0"/>
              <a:t>Thermal conductivity, denoted as k or </a:t>
            </a:r>
            <a:r>
              <a:rPr lang="el-GR" b="1" dirty="0" smtClean="0"/>
              <a:t>λ</a:t>
            </a:r>
            <a:r>
              <a:rPr lang="en-US" b="1" dirty="0" smtClean="0"/>
              <a:t>, is measured in watts per meter per </a:t>
            </a:r>
            <a:r>
              <a:rPr lang="en-US" b="1" dirty="0" err="1" smtClean="0"/>
              <a:t>kelvin</a:t>
            </a:r>
            <a:r>
              <a:rPr lang="en-US" b="1" dirty="0" smtClean="0"/>
              <a:t> </a:t>
            </a:r>
            <a:r>
              <a:rPr lang="en-US" dirty="0" smtClean="0"/>
              <a:t>(W/m/K).</a:t>
            </a:r>
          </a:p>
          <a:p>
            <a:pPr marL="509588" indent="-509588" algn="just">
              <a:lnSpc>
                <a:spcPct val="150000"/>
              </a:lnSpc>
              <a:buFont typeface="Wingdings" pitchFamily="2" charset="2"/>
              <a:buChar char="v"/>
            </a:pPr>
            <a:r>
              <a:rPr lang="en-US" b="1" dirty="0" smtClean="0"/>
              <a:t>Heat capacity, </a:t>
            </a:r>
            <a:r>
              <a:rPr lang="en-US" dirty="0" smtClean="0"/>
              <a:t>denoted as C, refers to the amount of heat necessary to change the temperature of a substance by a given amount. SI unit is joule per Kelvin (J/K).</a:t>
            </a:r>
          </a:p>
          <a:p>
            <a:pPr marL="509588" indent="-509588" algn="just">
              <a:lnSpc>
                <a:spcPct val="150000"/>
              </a:lnSpc>
              <a:buFont typeface="Wingdings" pitchFamily="2" charset="2"/>
              <a:buChar char="v"/>
            </a:pPr>
            <a:r>
              <a:rPr lang="en-US" b="1" dirty="0" smtClean="0"/>
              <a:t>Molar heat capacity is often </a:t>
            </a:r>
            <a:r>
              <a:rPr lang="en-US" dirty="0" smtClean="0"/>
              <a:t>employed and has units of joules per mole per Kelvin (J/mol/K).</a:t>
            </a:r>
          </a:p>
          <a:p>
            <a:pPr marL="509588" indent="-509588" algn="just">
              <a:lnSpc>
                <a:spcPct val="150000"/>
              </a:lnSpc>
              <a:buFont typeface="Wingdings" pitchFamily="2" charset="2"/>
              <a:buChar char="v"/>
            </a:pPr>
            <a:r>
              <a:rPr lang="en-US" b="1" dirty="0" smtClean="0"/>
              <a:t>Specific heat capacity (J/kg/K), </a:t>
            </a:r>
            <a:r>
              <a:rPr lang="en-US" dirty="0" smtClean="0"/>
              <a:t>the amount of heat required to increase the temperature of 1 kg of a substance by 1 K,</a:t>
            </a:r>
          </a:p>
          <a:p>
            <a:pPr marL="509588" indent="-509588" algn="just">
              <a:lnSpc>
                <a:spcPct val="150000"/>
              </a:lnSpc>
              <a:buFont typeface="Wingdings" pitchFamily="2" charset="2"/>
              <a:buChar char="v"/>
            </a:pPr>
            <a:r>
              <a:rPr lang="en-US" b="1" dirty="0" smtClean="0"/>
              <a:t>Volumetric heat capacity (J/m</a:t>
            </a:r>
            <a:r>
              <a:rPr lang="en-US" b="1" baseline="30000" dirty="0" smtClean="0"/>
              <a:t>3</a:t>
            </a:r>
            <a:r>
              <a:rPr lang="en-US" b="1" dirty="0" smtClean="0"/>
              <a:t>/K), </a:t>
            </a:r>
            <a:r>
              <a:rPr lang="en-US" dirty="0" smtClean="0"/>
              <a:t>the amount of heat needed to increase the temperature of 1 m</a:t>
            </a:r>
            <a:r>
              <a:rPr lang="en-US" baseline="30000" dirty="0" smtClean="0"/>
              <a:t>3</a:t>
            </a:r>
            <a:r>
              <a:rPr lang="en-US" dirty="0" smtClean="0"/>
              <a:t> of a substance by 1 K.</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sp>
        <p:nvSpPr>
          <p:cNvPr id="6" name="Rectangle 5"/>
          <p:cNvSpPr/>
          <p:nvPr/>
        </p:nvSpPr>
        <p:spPr>
          <a:xfrm>
            <a:off x="1043608" y="1196752"/>
            <a:ext cx="7128792" cy="1200329"/>
          </a:xfrm>
          <a:prstGeom prst="rect">
            <a:avLst/>
          </a:prstGeom>
          <a:solidFill>
            <a:schemeClr val="accent3">
              <a:lumMod val="20000"/>
              <a:lumOff val="80000"/>
            </a:schemeClr>
          </a:solidFill>
          <a:ln>
            <a:solidFill>
              <a:schemeClr val="accent3"/>
            </a:solidFill>
          </a:ln>
        </p:spPr>
        <p:txBody>
          <a:bodyPr wrap="square">
            <a:spAutoFit/>
          </a:bodyPr>
          <a:lstStyle/>
          <a:p>
            <a:pPr marL="285750" indent="-285750">
              <a:buFont typeface="Wingdings" pitchFamily="2" charset="2"/>
              <a:buChar char="v"/>
            </a:pPr>
            <a:r>
              <a:rPr lang="en-US" dirty="0"/>
              <a:t>The third table, called the thermoelectric reference table, gives the </a:t>
            </a:r>
            <a:r>
              <a:rPr lang="en-US" dirty="0" smtClean="0"/>
              <a:t>thermoelectric </a:t>
            </a:r>
            <a:r>
              <a:rPr lang="en-US" dirty="0" err="1" smtClean="0"/>
              <a:t>emf</a:t>
            </a:r>
            <a:r>
              <a:rPr lang="en-US" dirty="0" smtClean="0"/>
              <a:t> </a:t>
            </a:r>
            <a:r>
              <a:rPr lang="en-US" dirty="0"/>
              <a:t>produced by the thermocouple (in effect, this is the transfer function) for each </a:t>
            </a:r>
            <a:r>
              <a:rPr lang="en-US" dirty="0" smtClean="0"/>
              <a:t>type </a:t>
            </a:r>
            <a:r>
              <a:rPr lang="en-US" dirty="0"/>
              <a:t>of thermocouple as an </a:t>
            </a:r>
            <a:r>
              <a:rPr lang="en-US" i="1" dirty="0"/>
              <a:t>n</a:t>
            </a:r>
            <a:r>
              <a:rPr lang="en-US" dirty="0"/>
              <a:t>th-order polynomial in a range of temperatures</a:t>
            </a:r>
            <a:r>
              <a:rPr lang="en-US" dirty="0" smtClean="0"/>
              <a:t>.</a:t>
            </a:r>
            <a:endParaRPr lang="en-IN"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65509" y="2613105"/>
            <a:ext cx="6143625" cy="406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561358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5576" y="1351852"/>
            <a:ext cx="7488832" cy="1200329"/>
          </a:xfrm>
          <a:prstGeom prst="rect">
            <a:avLst/>
          </a:prstGeom>
          <a:solidFill>
            <a:schemeClr val="accent3">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a:t>The standard tables provide the </a:t>
            </a:r>
            <a:r>
              <a:rPr lang="en-US" dirty="0" err="1"/>
              <a:t>emf</a:t>
            </a:r>
            <a:r>
              <a:rPr lang="en-US" dirty="0"/>
              <a:t> </a:t>
            </a:r>
            <a:r>
              <a:rPr lang="en-US" dirty="0" smtClean="0"/>
              <a:t>with a </a:t>
            </a:r>
            <a:r>
              <a:rPr lang="en-US" dirty="0"/>
              <a:t>reference junction at </a:t>
            </a:r>
            <a:r>
              <a:rPr lang="en-US" dirty="0" smtClean="0"/>
              <a:t>0°C. These </a:t>
            </a:r>
            <a:r>
              <a:rPr lang="en-US" dirty="0"/>
              <a:t>tables ensure accurate representation of the </a:t>
            </a:r>
            <a:r>
              <a:rPr lang="en-US" dirty="0" smtClean="0"/>
              <a:t>thermocouple’s output </a:t>
            </a:r>
            <a:r>
              <a:rPr lang="en-US" dirty="0"/>
              <a:t>and can be used by the controller to accurately represent the </a:t>
            </a:r>
            <a:r>
              <a:rPr lang="en-US" dirty="0" smtClean="0"/>
              <a:t>temperature </a:t>
            </a:r>
            <a:r>
              <a:rPr lang="en-IN" dirty="0" smtClean="0"/>
              <a:t>sensed </a:t>
            </a:r>
            <a:r>
              <a:rPr lang="en-IN" dirty="0"/>
              <a:t>by the thermocouple.</a:t>
            </a:r>
          </a:p>
        </p:txBody>
      </p:sp>
      <p:sp>
        <p:nvSpPr>
          <p:cNvPr id="5" name="Rectangle 4"/>
          <p:cNvSpPr/>
          <p:nvPr/>
        </p:nvSpPr>
        <p:spPr>
          <a:xfrm>
            <a:off x="794864" y="2852936"/>
            <a:ext cx="7449544" cy="1200329"/>
          </a:xfrm>
          <a:prstGeom prst="rect">
            <a:avLst/>
          </a:prstGeom>
          <a:solidFill>
            <a:schemeClr val="accent5">
              <a:lumMod val="40000"/>
              <a:lumOff val="60000"/>
            </a:schemeClr>
          </a:solidFill>
          <a:ln>
            <a:solidFill>
              <a:srgbClr val="7030A0"/>
            </a:solidFill>
          </a:ln>
        </p:spPr>
        <p:txBody>
          <a:bodyPr wrap="square">
            <a:spAutoFit/>
          </a:bodyPr>
          <a:lstStyle/>
          <a:p>
            <a:r>
              <a:rPr lang="en-US" dirty="0"/>
              <a:t>There are in fact two tables</a:t>
            </a:r>
            <a:r>
              <a:rPr lang="en-US" dirty="0" smtClean="0"/>
              <a:t>.</a:t>
            </a:r>
          </a:p>
          <a:p>
            <a:pPr algn="just"/>
            <a:r>
              <a:rPr lang="en-IN" dirty="0"/>
              <a:t>One provides the </a:t>
            </a:r>
            <a:r>
              <a:rPr lang="en-IN" dirty="0" smtClean="0"/>
              <a:t>thermocouple </a:t>
            </a:r>
            <a:r>
              <a:rPr lang="en-US" dirty="0" smtClean="0"/>
              <a:t>output </a:t>
            </a:r>
            <a:r>
              <a:rPr lang="en-US" dirty="0"/>
              <a:t>(with reference to zero temperature), whereas the second provides </a:t>
            </a:r>
            <a:r>
              <a:rPr lang="en-US" dirty="0" smtClean="0"/>
              <a:t>the temperature </a:t>
            </a:r>
            <a:r>
              <a:rPr lang="en-US" dirty="0"/>
              <a:t>corresponding to an output </a:t>
            </a:r>
            <a:r>
              <a:rPr lang="en-US" dirty="0" err="1"/>
              <a:t>emf</a:t>
            </a:r>
            <a:r>
              <a:rPr lang="en-US" dirty="0"/>
              <a:t>.</a:t>
            </a:r>
            <a:endParaRPr lang="en-IN" dirty="0"/>
          </a:p>
        </p:txBody>
      </p:sp>
      <p:sp>
        <p:nvSpPr>
          <p:cNvPr id="6" name="Rectangle 5"/>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7" name="Rectangle 6"/>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spTree>
    <p:extLst>
      <p:ext uri="{BB962C8B-B14F-4D97-AF65-F5344CB8AC3E}">
        <p14:creationId xmlns="" xmlns:p14="http://schemas.microsoft.com/office/powerpoint/2010/main" val="21761514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3608" y="969218"/>
            <a:ext cx="7296150" cy="577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8" name="Rectangle 7"/>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spTree>
    <p:extLst>
      <p:ext uri="{BB962C8B-B14F-4D97-AF65-F5344CB8AC3E}">
        <p14:creationId xmlns="" xmlns:p14="http://schemas.microsoft.com/office/powerpoint/2010/main" val="6325884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5750" y="1215727"/>
            <a:ext cx="8572500" cy="5381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8" name="Rectangle 7"/>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spTree>
    <p:extLst>
      <p:ext uri="{BB962C8B-B14F-4D97-AF65-F5344CB8AC3E}">
        <p14:creationId xmlns="" xmlns:p14="http://schemas.microsoft.com/office/powerpoint/2010/main" val="21063848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7188" y="928688"/>
            <a:ext cx="8429625" cy="500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6" name="Rectangle 5"/>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spTree>
    <p:extLst>
      <p:ext uri="{BB962C8B-B14F-4D97-AF65-F5344CB8AC3E}">
        <p14:creationId xmlns="" xmlns:p14="http://schemas.microsoft.com/office/powerpoint/2010/main" val="1552126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6" name="Rectangle 5"/>
          <p:cNvSpPr/>
          <p:nvPr/>
        </p:nvSpPr>
        <p:spPr>
          <a:xfrm>
            <a:off x="31030" y="508610"/>
            <a:ext cx="302518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a:t>Practical Considerations</a:t>
            </a:r>
            <a:endParaRPr lang="en-US" sz="2000" dirty="0"/>
          </a:p>
        </p:txBody>
      </p:sp>
      <p:pic>
        <p:nvPicPr>
          <p:cNvPr id="819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 y="1552575"/>
            <a:ext cx="8229600" cy="3752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80843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1976410"/>
            <a:ext cx="9143999" cy="2905179"/>
          </a:xfrm>
          <a:prstGeom prst="rect">
            <a:avLst/>
          </a:prstGeom>
          <a:noFill/>
          <a:ln w="9525">
            <a:noFill/>
            <a:miter lim="800000"/>
            <a:headEnd/>
            <a:tailEnd/>
          </a:ln>
        </p:spPr>
      </p:pic>
      <p:sp>
        <p:nvSpPr>
          <p:cNvPr id="3" name="Rectangle 2"/>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4" name="Rectangle 3"/>
          <p:cNvSpPr/>
          <p:nvPr/>
        </p:nvSpPr>
        <p:spPr>
          <a:xfrm>
            <a:off x="31030" y="508610"/>
            <a:ext cx="1295547"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smtClean="0"/>
              <a:t>Problems</a:t>
            </a:r>
            <a:endParaRPr lang="en-US" sz="2000" dirty="0"/>
          </a:p>
        </p:txBody>
      </p:sp>
    </p:spTree>
    <p:extLst>
      <p:ext uri="{BB962C8B-B14F-4D97-AF65-F5344CB8AC3E}">
        <p14:creationId xmlns="" xmlns:p14="http://schemas.microsoft.com/office/powerpoint/2010/main" val="9176682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3" name="Picture 3"/>
          <p:cNvPicPr>
            <a:picLocks noChangeAspect="1" noChangeArrowheads="1"/>
          </p:cNvPicPr>
          <p:nvPr/>
        </p:nvPicPr>
        <p:blipFill>
          <a:blip r:embed="rId2" cstate="print"/>
          <a:srcRect/>
          <a:stretch>
            <a:fillRect/>
          </a:stretch>
        </p:blipFill>
        <p:spPr bwMode="auto">
          <a:xfrm>
            <a:off x="47625" y="692696"/>
            <a:ext cx="9048750" cy="876300"/>
          </a:xfrm>
          <a:prstGeom prst="rect">
            <a:avLst/>
          </a:prstGeom>
          <a:noFill/>
          <a:ln w="9525">
            <a:noFill/>
            <a:miter lim="800000"/>
            <a:headEnd/>
            <a:tailEnd/>
          </a:ln>
        </p:spPr>
      </p:pic>
      <p:sp>
        <p:nvSpPr>
          <p:cNvPr id="6" name="Rectangle 5"/>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7" name="Rectangle 6"/>
          <p:cNvSpPr/>
          <p:nvPr/>
        </p:nvSpPr>
        <p:spPr>
          <a:xfrm>
            <a:off x="31030" y="260648"/>
            <a:ext cx="1196161"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smtClean="0"/>
              <a:t>Solution</a:t>
            </a:r>
            <a:endParaRPr lang="en-US" sz="2000" dirty="0"/>
          </a:p>
        </p:txBody>
      </p:sp>
      <p:pic>
        <p:nvPicPr>
          <p:cNvPr id="102405" name="Picture 5"/>
          <p:cNvPicPr>
            <a:picLocks noChangeAspect="1" noChangeArrowheads="1"/>
          </p:cNvPicPr>
          <p:nvPr/>
        </p:nvPicPr>
        <p:blipFill>
          <a:blip r:embed="rId3" cstate="print"/>
          <a:srcRect/>
          <a:stretch>
            <a:fillRect/>
          </a:stretch>
        </p:blipFill>
        <p:spPr bwMode="auto">
          <a:xfrm>
            <a:off x="685800" y="1556792"/>
            <a:ext cx="7772400" cy="904875"/>
          </a:xfrm>
          <a:prstGeom prst="rect">
            <a:avLst/>
          </a:prstGeom>
          <a:noFill/>
          <a:ln w="9525">
            <a:noFill/>
            <a:miter lim="800000"/>
            <a:headEnd/>
            <a:tailEnd/>
          </a:ln>
        </p:spPr>
      </p:pic>
      <p:grpSp>
        <p:nvGrpSpPr>
          <p:cNvPr id="12" name="Group 11"/>
          <p:cNvGrpSpPr/>
          <p:nvPr/>
        </p:nvGrpSpPr>
        <p:grpSpPr>
          <a:xfrm>
            <a:off x="0" y="2414018"/>
            <a:ext cx="9164057" cy="4543374"/>
            <a:chOff x="0" y="2414018"/>
            <a:chExt cx="9164057" cy="4543374"/>
          </a:xfrm>
        </p:grpSpPr>
        <p:pic>
          <p:nvPicPr>
            <p:cNvPr id="102407" name="Picture 7"/>
            <p:cNvPicPr>
              <a:picLocks noChangeAspect="1" noChangeArrowheads="1"/>
            </p:cNvPicPr>
            <p:nvPr/>
          </p:nvPicPr>
          <p:blipFill>
            <a:blip r:embed="rId4" cstate="print"/>
            <a:srcRect/>
            <a:stretch>
              <a:fillRect/>
            </a:stretch>
          </p:blipFill>
          <p:spPr bwMode="auto">
            <a:xfrm>
              <a:off x="0" y="5568111"/>
              <a:ext cx="9144000" cy="1389281"/>
            </a:xfrm>
            <a:prstGeom prst="rect">
              <a:avLst/>
            </a:prstGeom>
            <a:noFill/>
            <a:ln w="9525">
              <a:noFill/>
              <a:miter lim="800000"/>
              <a:headEnd/>
              <a:tailEnd/>
            </a:ln>
          </p:spPr>
        </p:pic>
        <p:pic>
          <p:nvPicPr>
            <p:cNvPr id="102406" name="Picture 6"/>
            <p:cNvPicPr>
              <a:picLocks noChangeAspect="1" noChangeArrowheads="1"/>
            </p:cNvPicPr>
            <p:nvPr/>
          </p:nvPicPr>
          <p:blipFill>
            <a:blip r:embed="rId5" cstate="print"/>
            <a:srcRect/>
            <a:stretch>
              <a:fillRect/>
            </a:stretch>
          </p:blipFill>
          <p:spPr bwMode="auto">
            <a:xfrm>
              <a:off x="0" y="2414018"/>
              <a:ext cx="9164057" cy="3247230"/>
            </a:xfrm>
            <a:prstGeom prst="rect">
              <a:avLst/>
            </a:prstGeom>
            <a:noFill/>
            <a:ln w="9525">
              <a:noFill/>
              <a:miter lim="800000"/>
              <a:headEnd/>
              <a:tailEnd/>
            </a:ln>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260648"/>
            <a:ext cx="1196161"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IN" sz="2000" b="1" dirty="0" smtClean="0"/>
              <a:t>Solution</a:t>
            </a:r>
            <a:endParaRPr lang="en-US" sz="2000" dirty="0"/>
          </a:p>
        </p:txBody>
      </p:sp>
      <p:pic>
        <p:nvPicPr>
          <p:cNvPr id="103426" name="Picture 2"/>
          <p:cNvPicPr>
            <a:picLocks noChangeAspect="1" noChangeArrowheads="1"/>
          </p:cNvPicPr>
          <p:nvPr/>
        </p:nvPicPr>
        <p:blipFill>
          <a:blip r:embed="rId2" cstate="print"/>
          <a:srcRect/>
          <a:stretch>
            <a:fillRect/>
          </a:stretch>
        </p:blipFill>
        <p:spPr bwMode="auto">
          <a:xfrm>
            <a:off x="0" y="674764"/>
            <a:ext cx="9191625" cy="1933575"/>
          </a:xfrm>
          <a:prstGeom prst="rect">
            <a:avLst/>
          </a:prstGeom>
          <a:noFill/>
          <a:ln w="9525">
            <a:noFill/>
            <a:miter lim="800000"/>
            <a:headEnd/>
            <a:tailEnd/>
          </a:ln>
        </p:spPr>
      </p:pic>
      <p:pic>
        <p:nvPicPr>
          <p:cNvPr id="103427" name="Picture 3"/>
          <p:cNvPicPr>
            <a:picLocks noChangeAspect="1" noChangeArrowheads="1"/>
          </p:cNvPicPr>
          <p:nvPr/>
        </p:nvPicPr>
        <p:blipFill>
          <a:blip r:embed="rId3" cstate="print"/>
          <a:srcRect/>
          <a:stretch>
            <a:fillRect/>
          </a:stretch>
        </p:blipFill>
        <p:spPr bwMode="auto">
          <a:xfrm>
            <a:off x="509588" y="2608339"/>
            <a:ext cx="8124825" cy="504825"/>
          </a:xfrm>
          <a:prstGeom prst="rect">
            <a:avLst/>
          </a:prstGeom>
          <a:noFill/>
          <a:ln w="9525">
            <a:noFill/>
            <a:miter lim="800000"/>
            <a:headEnd/>
            <a:tailEnd/>
          </a:ln>
        </p:spPr>
      </p:pic>
      <p:pic>
        <p:nvPicPr>
          <p:cNvPr id="103428" name="Picture 4"/>
          <p:cNvPicPr>
            <a:picLocks noChangeAspect="1" noChangeArrowheads="1"/>
          </p:cNvPicPr>
          <p:nvPr/>
        </p:nvPicPr>
        <p:blipFill>
          <a:blip r:embed="rId4" cstate="print"/>
          <a:srcRect/>
          <a:stretch>
            <a:fillRect/>
          </a:stretch>
        </p:blipFill>
        <p:spPr bwMode="auto">
          <a:xfrm>
            <a:off x="1219200" y="3068960"/>
            <a:ext cx="6705600" cy="771525"/>
          </a:xfrm>
          <a:prstGeom prst="rect">
            <a:avLst/>
          </a:prstGeom>
          <a:noFill/>
          <a:ln w="9525">
            <a:noFill/>
            <a:miter lim="800000"/>
            <a:headEnd/>
            <a:tailEnd/>
          </a:ln>
        </p:spPr>
      </p:pic>
      <p:pic>
        <p:nvPicPr>
          <p:cNvPr id="103429" name="Picture 5"/>
          <p:cNvPicPr>
            <a:picLocks noChangeAspect="1" noChangeArrowheads="1"/>
          </p:cNvPicPr>
          <p:nvPr/>
        </p:nvPicPr>
        <p:blipFill>
          <a:blip r:embed="rId5" cstate="print"/>
          <a:srcRect/>
          <a:stretch>
            <a:fillRect/>
          </a:stretch>
        </p:blipFill>
        <p:spPr bwMode="auto">
          <a:xfrm>
            <a:off x="2152650" y="3859138"/>
            <a:ext cx="4838700" cy="361950"/>
          </a:xfrm>
          <a:prstGeom prst="rect">
            <a:avLst/>
          </a:prstGeom>
          <a:noFill/>
          <a:ln w="9525">
            <a:noFill/>
            <a:miter lim="800000"/>
            <a:headEnd/>
            <a:tailEnd/>
          </a:ln>
        </p:spPr>
      </p:pic>
      <p:pic>
        <p:nvPicPr>
          <p:cNvPr id="103430" name="Picture 6"/>
          <p:cNvPicPr>
            <a:picLocks noChangeAspect="1" noChangeArrowheads="1"/>
          </p:cNvPicPr>
          <p:nvPr/>
        </p:nvPicPr>
        <p:blipFill>
          <a:blip r:embed="rId6" cstate="print"/>
          <a:srcRect/>
          <a:stretch>
            <a:fillRect/>
          </a:stretch>
        </p:blipFill>
        <p:spPr bwMode="auto">
          <a:xfrm>
            <a:off x="57150" y="4251151"/>
            <a:ext cx="9029700" cy="2562225"/>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476672"/>
            <a:ext cx="3839513"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Semiconductor Thermocouples</a:t>
            </a:r>
            <a:endParaRPr lang="en-US" sz="2000" dirty="0"/>
          </a:p>
        </p:txBody>
      </p:sp>
      <p:pic>
        <p:nvPicPr>
          <p:cNvPr id="104450" name="Picture 2"/>
          <p:cNvPicPr>
            <a:picLocks noChangeAspect="1" noChangeArrowheads="1"/>
          </p:cNvPicPr>
          <p:nvPr/>
        </p:nvPicPr>
        <p:blipFill>
          <a:blip r:embed="rId2" cstate="print"/>
          <a:srcRect/>
          <a:stretch>
            <a:fillRect/>
          </a:stretch>
        </p:blipFill>
        <p:spPr bwMode="auto">
          <a:xfrm>
            <a:off x="4778821" y="1052736"/>
            <a:ext cx="4257675" cy="36290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1124744"/>
            <a:ext cx="4716016" cy="3416320"/>
          </a:xfrm>
          <a:prstGeom prst="rect">
            <a:avLst/>
          </a:prstGeom>
          <a:solidFill>
            <a:srgbClr val="FFC000"/>
          </a:solidFill>
          <a:ln>
            <a:solidFill>
              <a:schemeClr val="accent1"/>
            </a:solidFill>
          </a:ln>
        </p:spPr>
        <p:txBody>
          <a:bodyPr wrap="square">
            <a:spAutoFit/>
          </a:bodyPr>
          <a:lstStyle/>
          <a:p>
            <a:pPr marL="284163" indent="-284163" algn="just">
              <a:buFont typeface="Wingdings" pitchFamily="2" charset="2"/>
              <a:buChar char="Ø"/>
            </a:pPr>
            <a:r>
              <a:rPr lang="en-US" dirty="0" smtClean="0"/>
              <a:t>As can be seen from </a:t>
            </a:r>
            <a:r>
              <a:rPr lang="en-US" b="1" dirty="0" smtClean="0"/>
              <a:t>Table 3.2, semiconductors such as </a:t>
            </a:r>
            <a:r>
              <a:rPr lang="en-US" b="1" i="1" dirty="0" smtClean="0"/>
              <a:t>p and n silicon </a:t>
            </a:r>
            <a:r>
              <a:rPr lang="en-US" dirty="0" smtClean="0"/>
              <a:t>(p-doped and n-doped silicon) have absolute </a:t>
            </a:r>
            <a:r>
              <a:rPr lang="en-US" dirty="0" err="1" smtClean="0"/>
              <a:t>Seebeck</a:t>
            </a:r>
            <a:r>
              <a:rPr lang="en-US" dirty="0" smtClean="0"/>
              <a:t> coefficients that are orders of magnitude</a:t>
            </a:r>
            <a:r>
              <a:rPr lang="en-US" i="1" dirty="0" smtClean="0"/>
              <a:t> </a:t>
            </a:r>
            <a:r>
              <a:rPr lang="en-US" b="1" i="1" dirty="0" smtClean="0"/>
              <a:t>higher</a:t>
            </a:r>
            <a:r>
              <a:rPr lang="en-US" i="1" dirty="0" smtClean="0"/>
              <a:t> </a:t>
            </a:r>
            <a:r>
              <a:rPr lang="en-US" dirty="0" smtClean="0"/>
              <a:t>than those of conductors. </a:t>
            </a:r>
          </a:p>
          <a:p>
            <a:pPr marL="284163" indent="-284163" algn="just">
              <a:buFont typeface="Wingdings" pitchFamily="2" charset="2"/>
              <a:buChar char="Ø"/>
            </a:pPr>
            <a:r>
              <a:rPr lang="en-US" dirty="0" smtClean="0"/>
              <a:t>The </a:t>
            </a:r>
            <a:r>
              <a:rPr lang="en-US" b="1" dirty="0" smtClean="0"/>
              <a:t>advantage</a:t>
            </a:r>
            <a:r>
              <a:rPr lang="en-US" dirty="0" smtClean="0"/>
              <a:t> of using semiconductors lies primarily in the </a:t>
            </a:r>
            <a:r>
              <a:rPr lang="en-US" b="1" dirty="0" smtClean="0"/>
              <a:t>large </a:t>
            </a:r>
            <a:r>
              <a:rPr lang="en-US" b="1" dirty="0" err="1" smtClean="0"/>
              <a:t>emf</a:t>
            </a:r>
            <a:r>
              <a:rPr lang="en-US" b="1" dirty="0" smtClean="0"/>
              <a:t> </a:t>
            </a:r>
            <a:r>
              <a:rPr lang="en-US" dirty="0" smtClean="0"/>
              <a:t>that develops at the junction of an </a:t>
            </a:r>
            <a:r>
              <a:rPr lang="en-US" b="1" i="1" dirty="0" smtClean="0"/>
              <a:t>n or p semiconductor and a metal</a:t>
            </a:r>
            <a:r>
              <a:rPr lang="en-US" i="1" dirty="0" smtClean="0"/>
              <a:t> (typically </a:t>
            </a:r>
            <a:r>
              <a:rPr lang="en-US" dirty="0" smtClean="0"/>
              <a:t>aluminum) or </a:t>
            </a:r>
            <a:r>
              <a:rPr lang="en-US" b="1" dirty="0" smtClean="0"/>
              <a:t>at the junction between an </a:t>
            </a:r>
            <a:r>
              <a:rPr lang="en-US" b="1" i="1" dirty="0" smtClean="0"/>
              <a:t>n and a p material</a:t>
            </a:r>
            <a:r>
              <a:rPr lang="en-US" i="1" dirty="0" smtClean="0"/>
              <a:t>.</a:t>
            </a:r>
            <a:endParaRPr lang="en-US" dirty="0"/>
          </a:p>
        </p:txBody>
      </p:sp>
      <p:sp>
        <p:nvSpPr>
          <p:cNvPr id="8" name="Rectangle 7"/>
          <p:cNvSpPr/>
          <p:nvPr/>
        </p:nvSpPr>
        <p:spPr>
          <a:xfrm>
            <a:off x="55944" y="4892967"/>
            <a:ext cx="9052560" cy="1200329"/>
          </a:xfrm>
          <a:prstGeom prst="rect">
            <a:avLst/>
          </a:prstGeom>
          <a:solidFill>
            <a:srgbClr val="FFCCFF"/>
          </a:solidFill>
        </p:spPr>
        <p:style>
          <a:lnRef idx="2">
            <a:schemeClr val="accent5"/>
          </a:lnRef>
          <a:fillRef idx="1">
            <a:schemeClr val="lt1"/>
          </a:fillRef>
          <a:effectRef idx="0">
            <a:schemeClr val="accent5"/>
          </a:effectRef>
          <a:fontRef idx="minor">
            <a:schemeClr val="dk1"/>
          </a:fontRef>
        </p:style>
        <p:txBody>
          <a:bodyPr wrap="square">
            <a:spAutoFit/>
          </a:bodyPr>
          <a:lstStyle/>
          <a:p>
            <a:r>
              <a:rPr lang="en-US" b="1" dirty="0" smtClean="0"/>
              <a:t>Limitations:</a:t>
            </a:r>
          </a:p>
          <a:p>
            <a:pPr marL="922338" lvl="1" indent="-465138">
              <a:buFont typeface="Wingdings" pitchFamily="2" charset="2"/>
              <a:buChar char="ü"/>
            </a:pPr>
            <a:r>
              <a:rPr lang="en-US" dirty="0" smtClean="0"/>
              <a:t>They suffer from one major shortcoming—the range of temperatures at which they are useful is limited.</a:t>
            </a:r>
          </a:p>
          <a:p>
            <a:pPr marL="922338" lvl="1" indent="-465138">
              <a:buFont typeface="Wingdings" pitchFamily="2" charset="2"/>
              <a:buChar char="ü"/>
            </a:pPr>
            <a:r>
              <a:rPr lang="en-US" dirty="0" smtClean="0"/>
              <a:t>Silicon in general cannot operate below -55</a:t>
            </a:r>
            <a:r>
              <a:rPr lang="en-US" dirty="0" smtClean="0">
                <a:latin typeface="Univers 57 Condensed"/>
              </a:rPr>
              <a:t>°</a:t>
            </a:r>
            <a:r>
              <a:rPr lang="en-US" dirty="0" smtClean="0"/>
              <a:t>C or above about 150</a:t>
            </a:r>
            <a:r>
              <a:rPr lang="en-US" dirty="0" smtClean="0">
                <a:latin typeface="Univers 57 Condensed"/>
              </a:rPr>
              <a:t>°</a:t>
            </a:r>
            <a:r>
              <a:rPr lang="en-US" dirty="0" smtClean="0"/>
              <a:t>C.</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08720"/>
            <a:ext cx="1518364" cy="369332"/>
          </a:xfrm>
          <a:prstGeom prst="rect">
            <a:avLst/>
          </a:prstGeom>
          <a:solidFill>
            <a:schemeClr val="accent3">
              <a:lumMod val="20000"/>
              <a:lumOff val="80000"/>
            </a:schemeClr>
          </a:solidFill>
          <a:ln>
            <a:solidFill>
              <a:srgbClr val="FF0000"/>
            </a:solidFill>
          </a:ln>
        </p:spPr>
        <p:txBody>
          <a:bodyPr wrap="none">
            <a:spAutoFit/>
          </a:bodyPr>
          <a:lstStyle/>
          <a:p>
            <a:r>
              <a:rPr lang="en-US" b="1" dirty="0" smtClean="0"/>
              <a:t>Introduction</a:t>
            </a:r>
            <a:endParaRPr lang="en-US" dirty="0"/>
          </a:p>
        </p:txBody>
      </p:sp>
      <p:sp>
        <p:nvSpPr>
          <p:cNvPr id="5" name="TextBox 4"/>
          <p:cNvSpPr txBox="1"/>
          <p:nvPr/>
        </p:nvSpPr>
        <p:spPr>
          <a:xfrm>
            <a:off x="683568" y="-2328"/>
            <a:ext cx="7848871"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b="1" dirty="0" smtClean="0"/>
              <a:t>THERMORESISTIVE SENSORS</a:t>
            </a:r>
            <a:endParaRPr lang="en-IN" sz="2000" b="1" dirty="0"/>
          </a:p>
        </p:txBody>
      </p:sp>
      <p:sp>
        <p:nvSpPr>
          <p:cNvPr id="6" name="Rectangle 5"/>
          <p:cNvSpPr/>
          <p:nvPr/>
        </p:nvSpPr>
        <p:spPr>
          <a:xfrm>
            <a:off x="1043608" y="1772816"/>
            <a:ext cx="7560840" cy="424731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509588" indent="-509588" algn="just"/>
            <a:r>
              <a:rPr lang="en-US" dirty="0" smtClean="0"/>
              <a:t>Two basic types:</a:t>
            </a:r>
            <a:endParaRPr lang="en-US" b="1" dirty="0" smtClean="0"/>
          </a:p>
          <a:p>
            <a:pPr marL="509588" indent="-509588" algn="just">
              <a:buFont typeface="Wingdings" pitchFamily="2" charset="2"/>
              <a:buChar char="Ø"/>
            </a:pPr>
            <a:r>
              <a:rPr lang="en-US" b="1" dirty="0" smtClean="0"/>
              <a:t>Resistance Temperature Detectors (RTDs) and Thermistors </a:t>
            </a:r>
            <a:r>
              <a:rPr lang="en-US" dirty="0" smtClean="0"/>
              <a:t>(the name is a concatenation of the words thermal and resistor).</a:t>
            </a:r>
          </a:p>
          <a:p>
            <a:pPr marL="509588" indent="-509588" algn="just">
              <a:buFont typeface="Wingdings" pitchFamily="2" charset="2"/>
              <a:buChar char="Ø"/>
            </a:pPr>
            <a:r>
              <a:rPr lang="en-US" dirty="0" smtClean="0"/>
              <a:t>RTDs have come to indicate </a:t>
            </a:r>
            <a:r>
              <a:rPr lang="en-US" dirty="0" err="1" smtClean="0"/>
              <a:t>thermoresistive</a:t>
            </a:r>
            <a:r>
              <a:rPr lang="en-US" dirty="0" smtClean="0"/>
              <a:t> sensors based on solid conductors, usually in the form of metal wires or films.</a:t>
            </a:r>
          </a:p>
          <a:p>
            <a:pPr marL="509588" indent="-509588" algn="just">
              <a:buFont typeface="Wingdings" pitchFamily="2" charset="2"/>
              <a:buChar char="Ø"/>
            </a:pPr>
            <a:r>
              <a:rPr lang="en-US" dirty="0" smtClean="0"/>
              <a:t>Resistance of the sensor increases with temperature—that is, the materials used have</a:t>
            </a:r>
          </a:p>
          <a:p>
            <a:pPr marL="509588" indent="-509588" algn="just">
              <a:buFont typeface="Wingdings" pitchFamily="2" charset="2"/>
              <a:buChar char="Ø"/>
            </a:pPr>
            <a:endParaRPr lang="en-US" dirty="0" smtClean="0"/>
          </a:p>
          <a:p>
            <a:pPr marL="509588" indent="-509588" algn="just">
              <a:buFont typeface="Wingdings" pitchFamily="2" charset="2"/>
              <a:buChar char="Ø"/>
            </a:pPr>
            <a:r>
              <a:rPr lang="en-US" b="1" dirty="0" smtClean="0"/>
              <a:t>Positive Temperature Coefficients </a:t>
            </a:r>
            <a:r>
              <a:rPr lang="en-US" dirty="0" smtClean="0"/>
              <a:t>(PTCs) of resistance.</a:t>
            </a:r>
          </a:p>
          <a:p>
            <a:pPr marL="509588" indent="-509588" algn="just">
              <a:buFont typeface="Wingdings" pitchFamily="2" charset="2"/>
              <a:buChar char="Ø"/>
            </a:pPr>
            <a:r>
              <a:rPr lang="en-US" dirty="0" smtClean="0"/>
              <a:t>Silicon-based RTDs have higher resistances and higher temperature coefficients.</a:t>
            </a:r>
          </a:p>
          <a:p>
            <a:pPr marL="509588" indent="-509588" algn="just">
              <a:buFont typeface="Wingdings" pitchFamily="2" charset="2"/>
              <a:buChar char="Ø"/>
            </a:pPr>
            <a:endParaRPr lang="en-US" dirty="0" smtClean="0"/>
          </a:p>
          <a:p>
            <a:pPr marL="509588" indent="-509588" algn="just">
              <a:buFont typeface="Wingdings" pitchFamily="2" charset="2"/>
              <a:buChar char="Ø"/>
            </a:pPr>
            <a:r>
              <a:rPr lang="en-US" b="1" dirty="0" err="1" smtClean="0"/>
              <a:t>Thermistors</a:t>
            </a:r>
            <a:r>
              <a:rPr lang="en-US" dirty="0" smtClean="0"/>
              <a:t> are semiconductor-based devices and usually have a negative temperature coefficient (NTC) of resistance, but PTC </a:t>
            </a:r>
            <a:r>
              <a:rPr lang="en-US" dirty="0" err="1" smtClean="0"/>
              <a:t>thermistors</a:t>
            </a:r>
            <a:r>
              <a:rPr lang="en-US" dirty="0" smtClean="0"/>
              <a:t> also exist.</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476672"/>
            <a:ext cx="3839513"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Semiconductor Thermocouples</a:t>
            </a:r>
            <a:endParaRPr lang="en-US" sz="2000" dirty="0"/>
          </a:p>
        </p:txBody>
      </p:sp>
      <p:sp>
        <p:nvSpPr>
          <p:cNvPr id="6" name="Rectangle 5"/>
          <p:cNvSpPr/>
          <p:nvPr/>
        </p:nvSpPr>
        <p:spPr>
          <a:xfrm>
            <a:off x="35496" y="1340768"/>
            <a:ext cx="9052560" cy="2862322"/>
          </a:xfrm>
          <a:prstGeom prst="rect">
            <a:avLst/>
          </a:prstGeom>
          <a:solidFill>
            <a:srgbClr val="FFCCFF"/>
          </a:solidFill>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sz="2000" b="1" dirty="0" smtClean="0"/>
              <a:t>Alternatives:</a:t>
            </a:r>
          </a:p>
          <a:p>
            <a:pPr marL="465138" indent="-465138" algn="just">
              <a:buFont typeface="Wingdings" pitchFamily="2" charset="2"/>
              <a:buChar char="Ø"/>
            </a:pPr>
            <a:r>
              <a:rPr lang="en-US" sz="2000" dirty="0" smtClean="0"/>
              <a:t>Semiconductors such as </a:t>
            </a:r>
            <a:r>
              <a:rPr lang="en-US" sz="2000" b="1" dirty="0" smtClean="0"/>
              <a:t>bismuth telluride (Bi</a:t>
            </a:r>
            <a:r>
              <a:rPr lang="en-US" sz="900" b="1" dirty="0" smtClean="0"/>
              <a:t>2</a:t>
            </a:r>
            <a:r>
              <a:rPr lang="en-US" sz="2000" b="1" dirty="0" smtClean="0"/>
              <a:t>Te</a:t>
            </a:r>
            <a:r>
              <a:rPr lang="en-US" sz="900" b="1" dirty="0" smtClean="0"/>
              <a:t>3</a:t>
            </a:r>
            <a:r>
              <a:rPr lang="en-US" sz="2000" b="1" dirty="0" smtClean="0"/>
              <a:t>) </a:t>
            </a:r>
            <a:r>
              <a:rPr lang="en-US" sz="2000" dirty="0" smtClean="0"/>
              <a:t>that extend the range to about 225</a:t>
            </a:r>
            <a:r>
              <a:rPr lang="en-US" sz="2000" dirty="0" smtClean="0">
                <a:latin typeface="Univers 57 Condensed"/>
              </a:rPr>
              <a:t>°</a:t>
            </a:r>
            <a:r>
              <a:rPr lang="en-US" sz="2000" dirty="0" smtClean="0"/>
              <a:t>C, and newer materials can reach about 800</a:t>
            </a:r>
            <a:r>
              <a:rPr lang="en-US" sz="2000" dirty="0" smtClean="0">
                <a:latin typeface="Univers 57 Condensed"/>
              </a:rPr>
              <a:t>°</a:t>
            </a:r>
            <a:r>
              <a:rPr lang="en-US" sz="2000" dirty="0" smtClean="0"/>
              <a:t>C.</a:t>
            </a:r>
          </a:p>
          <a:p>
            <a:pPr marL="465138" indent="-465138" algn="just">
              <a:buFont typeface="Wingdings" pitchFamily="2" charset="2"/>
              <a:buChar char="Ø"/>
            </a:pPr>
            <a:r>
              <a:rPr lang="en-US" sz="2000" dirty="0" smtClean="0"/>
              <a:t>Semiconductor thermocouples are used either in </a:t>
            </a:r>
            <a:r>
              <a:rPr lang="en-US" sz="2000" b="1" dirty="0" smtClean="0"/>
              <a:t>thermopiles</a:t>
            </a:r>
            <a:r>
              <a:rPr lang="en-US" sz="2000" dirty="0" smtClean="0"/>
              <a:t> for sensing or in thermopiles designed for cooling and heating (</a:t>
            </a:r>
            <a:r>
              <a:rPr lang="en-US" sz="2000" b="1" dirty="0" err="1" smtClean="0"/>
              <a:t>Peltier</a:t>
            </a:r>
            <a:r>
              <a:rPr lang="en-US" sz="2000" b="1" dirty="0" smtClean="0"/>
              <a:t> cells</a:t>
            </a:r>
            <a:r>
              <a:rPr lang="en-US" sz="2000" dirty="0" smtClean="0"/>
              <a:t>).</a:t>
            </a:r>
          </a:p>
          <a:p>
            <a:pPr marL="465138" indent="-465138" algn="just">
              <a:buFont typeface="Wingdings" pitchFamily="2" charset="2"/>
              <a:buChar char="Ø"/>
            </a:pPr>
            <a:r>
              <a:rPr lang="en-US" sz="2000" b="1" dirty="0" err="1" smtClean="0"/>
              <a:t>Peltier</a:t>
            </a:r>
            <a:r>
              <a:rPr lang="en-US" sz="2000" b="1" dirty="0" smtClean="0"/>
              <a:t> cells </a:t>
            </a:r>
            <a:r>
              <a:rPr lang="en-US" sz="2000" dirty="0" smtClean="0"/>
              <a:t>can be used as sensors since their </a:t>
            </a:r>
            <a:r>
              <a:rPr lang="en-US" sz="2000" b="1" dirty="0" smtClean="0"/>
              <a:t>output is directly proportional to the temperature gradient </a:t>
            </a:r>
            <a:r>
              <a:rPr lang="en-US" sz="2000" dirty="0" smtClean="0"/>
              <a:t>across the cells. As far as their properties and use are concerned, they are similar to other semiconductor thermocouples.</a:t>
            </a:r>
            <a:endParaRPr lang="en-US" sz="20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476672"/>
            <a:ext cx="5375189"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Thermopiles and Thermoelectric Generators</a:t>
            </a:r>
            <a:endParaRPr lang="en-US" sz="2000" dirty="0"/>
          </a:p>
        </p:txBody>
      </p:sp>
      <p:sp>
        <p:nvSpPr>
          <p:cNvPr id="6" name="Rectangle 5"/>
          <p:cNvSpPr/>
          <p:nvPr/>
        </p:nvSpPr>
        <p:spPr>
          <a:xfrm>
            <a:off x="107504" y="1912764"/>
            <a:ext cx="3312368" cy="313932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25425" indent="-225425" algn="just">
              <a:buFont typeface="Wingdings" pitchFamily="2" charset="2"/>
              <a:buChar char="v"/>
            </a:pPr>
            <a:r>
              <a:rPr lang="en-US" dirty="0" smtClean="0"/>
              <a:t>A thermopile is an arrangement of </a:t>
            </a:r>
            <a:r>
              <a:rPr lang="en-US" b="1" dirty="0" smtClean="0"/>
              <a:t>a number of thermocouples so that their </a:t>
            </a:r>
            <a:r>
              <a:rPr lang="en-US" b="1" dirty="0" err="1" smtClean="0"/>
              <a:t>emfs</a:t>
            </a:r>
            <a:r>
              <a:rPr lang="en-US" b="1" dirty="0" smtClean="0"/>
              <a:t> are connected in series</a:t>
            </a:r>
            <a:r>
              <a:rPr lang="en-US" dirty="0" smtClean="0"/>
              <a:t>.</a:t>
            </a:r>
          </a:p>
          <a:p>
            <a:pPr marL="225425" indent="-225425" algn="just">
              <a:buFont typeface="Wingdings" pitchFamily="2" charset="2"/>
              <a:buChar char="v"/>
            </a:pPr>
            <a:endParaRPr lang="en-US" dirty="0" smtClean="0"/>
          </a:p>
          <a:p>
            <a:pPr marL="225425" indent="-225425" algn="just">
              <a:buFont typeface="Wingdings" pitchFamily="2" charset="2"/>
              <a:buChar char="v"/>
            </a:pPr>
            <a:r>
              <a:rPr lang="en-US" dirty="0" smtClean="0"/>
              <a:t>The purpose of this arrangement is to provide much</a:t>
            </a:r>
            <a:r>
              <a:rPr lang="en-US" b="1" dirty="0" smtClean="0"/>
              <a:t> higher outputs </a:t>
            </a:r>
            <a:r>
              <a:rPr lang="en-US" dirty="0" smtClean="0"/>
              <a:t>than are possible with single junctions.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707904" y="1196752"/>
            <a:ext cx="5219700" cy="43624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1268760"/>
            <a:ext cx="8208912" cy="1477328"/>
          </a:xfrm>
          <a:prstGeom prst="rect">
            <a:avLst/>
          </a:prstGeom>
          <a:solidFill>
            <a:srgbClr val="FFE1FF"/>
          </a:solidFill>
          <a:ln>
            <a:solidFill>
              <a:schemeClr val="accent1"/>
            </a:solidFill>
          </a:ln>
        </p:spPr>
        <p:txBody>
          <a:bodyPr wrap="square">
            <a:spAutoFit/>
          </a:bodyPr>
          <a:lstStyle/>
          <a:p>
            <a:pPr marL="465138" indent="-465138" algn="just">
              <a:buFont typeface="Wingdings" pitchFamily="2" charset="2"/>
              <a:buChar char="Ø"/>
            </a:pPr>
            <a:r>
              <a:rPr lang="en-US" b="1" dirty="0" smtClean="0"/>
              <a:t>The electrical outputs are in series, the thermal inputs are in parallel </a:t>
            </a:r>
            <a:r>
              <a:rPr lang="en-US" dirty="0" smtClean="0"/>
              <a:t>(all cold junctions are at one temperature and all hot junctions are at a second temperature).</a:t>
            </a:r>
          </a:p>
          <a:p>
            <a:pPr marL="465138" indent="-465138" algn="just">
              <a:buFont typeface="Wingdings" pitchFamily="2" charset="2"/>
              <a:buChar char="Ø"/>
            </a:pPr>
            <a:r>
              <a:rPr lang="en-US" dirty="0" smtClean="0"/>
              <a:t>If the output of a single junction pair is </a:t>
            </a:r>
            <a:r>
              <a:rPr lang="en-US" i="1" dirty="0" smtClean="0"/>
              <a:t>emf</a:t>
            </a:r>
            <a:r>
              <a:rPr lang="en-US" i="1" baseline="-25000" dirty="0" smtClean="0"/>
              <a:t>1</a:t>
            </a:r>
            <a:r>
              <a:rPr lang="en-US" i="1" dirty="0" smtClean="0"/>
              <a:t>, </a:t>
            </a:r>
            <a:r>
              <a:rPr lang="en-US" dirty="0" smtClean="0"/>
              <a:t>and there are n pairs in the thermopile, the output of the thermopile is </a:t>
            </a:r>
            <a:r>
              <a:rPr lang="en-US" b="1" i="1" dirty="0" smtClean="0"/>
              <a:t>n</a:t>
            </a:r>
            <a:r>
              <a:rPr lang="en-US" b="1" i="1" dirty="0" smtClean="0">
                <a:latin typeface="Univers 57 Condensed"/>
              </a:rPr>
              <a:t>×</a:t>
            </a:r>
            <a:r>
              <a:rPr lang="en-US" b="1" i="1" dirty="0" smtClean="0"/>
              <a:t>emf</a:t>
            </a:r>
            <a:r>
              <a:rPr lang="en-US" b="1" i="1" baseline="-25000" dirty="0" smtClean="0"/>
              <a:t>1</a:t>
            </a:r>
            <a:r>
              <a:rPr lang="en-US" b="1" i="1" dirty="0" smtClean="0"/>
              <a:t>.</a:t>
            </a:r>
            <a:endParaRPr lang="en-US" b="1" dirty="0"/>
          </a:p>
        </p:txBody>
      </p:sp>
      <p:sp>
        <p:nvSpPr>
          <p:cNvPr id="5" name="Rectangle 4"/>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6" name="Rectangle 5"/>
          <p:cNvSpPr/>
          <p:nvPr/>
        </p:nvSpPr>
        <p:spPr>
          <a:xfrm>
            <a:off x="31030" y="476672"/>
            <a:ext cx="5375189"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Thermopiles and Thermoelectric Generators</a:t>
            </a:r>
            <a:endParaRPr lang="en-US" sz="2000" dirty="0"/>
          </a:p>
        </p:txBody>
      </p:sp>
      <p:sp>
        <p:nvSpPr>
          <p:cNvPr id="7" name="Rectangle 6"/>
          <p:cNvSpPr/>
          <p:nvPr/>
        </p:nvSpPr>
        <p:spPr>
          <a:xfrm>
            <a:off x="539552" y="2970818"/>
            <a:ext cx="8208912" cy="1754326"/>
          </a:xfrm>
          <a:prstGeom prst="rect">
            <a:avLst/>
          </a:prstGeom>
          <a:solidFill>
            <a:schemeClr val="accent3">
              <a:lumMod val="40000"/>
              <a:lumOff val="60000"/>
            </a:schemeClr>
          </a:solidFill>
          <a:ln>
            <a:solidFill>
              <a:schemeClr val="accent1"/>
            </a:solidFill>
          </a:ln>
        </p:spPr>
        <p:txBody>
          <a:bodyPr wrap="square">
            <a:spAutoFit/>
          </a:bodyPr>
          <a:lstStyle/>
          <a:p>
            <a:pPr marL="465138" indent="-465138" algn="just">
              <a:buFont typeface="Wingdings" pitchFamily="2" charset="2"/>
              <a:buChar char="Ø"/>
            </a:pPr>
            <a:r>
              <a:rPr lang="en-US" dirty="0" smtClean="0"/>
              <a:t>Metal based thermopiles are used both as sensors and as electricity generators. A very common thermopile sensor used in gas furnaces to detect the pilot flame has a nominal output of 750 mV (0.75 V) and uses a few dozen thermocouples to operate at temperatures up to about 800°C.</a:t>
            </a:r>
          </a:p>
          <a:p>
            <a:pPr marL="465138" indent="-465138" algn="just">
              <a:buFont typeface="Wingdings" pitchFamily="2" charset="2"/>
              <a:buChar char="Ø"/>
            </a:pPr>
            <a:r>
              <a:rPr lang="en-US" dirty="0" smtClean="0"/>
              <a:t>In gas-fired generators for the purpose of generating electricity for small, remote installations.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42742"/>
            <a:ext cx="9144000" cy="3477875"/>
          </a:xfrm>
          <a:prstGeom prst="rect">
            <a:avLst/>
          </a:prstGeom>
          <a:solidFill>
            <a:schemeClr val="accent5">
              <a:lumMod val="40000"/>
              <a:lumOff val="60000"/>
            </a:schemeClr>
          </a:solidFill>
          <a:ln>
            <a:solidFill>
              <a:schemeClr val="accent1"/>
            </a:solidFill>
          </a:ln>
        </p:spPr>
        <p:txBody>
          <a:bodyPr wrap="square">
            <a:spAutoFit/>
          </a:bodyPr>
          <a:lstStyle/>
          <a:p>
            <a:pPr marL="465138" indent="-465138" algn="just">
              <a:buFont typeface="Wingdings" pitchFamily="2" charset="2"/>
              <a:buChar char="v"/>
            </a:pPr>
            <a:r>
              <a:rPr lang="en-US" sz="2000" dirty="0" smtClean="0"/>
              <a:t>Semiconductor thermopiles made of crystalline semiconductor material such as bismuth telluride (Bi2Te3) are being used in </a:t>
            </a:r>
            <a:r>
              <a:rPr lang="en-US" sz="2000" dirty="0" err="1" smtClean="0"/>
              <a:t>Peltier</a:t>
            </a:r>
            <a:r>
              <a:rPr lang="en-US" sz="2000" dirty="0" smtClean="0"/>
              <a:t> cells for cooling and heating in dual purpose refrigerators/heaters.</a:t>
            </a:r>
          </a:p>
          <a:p>
            <a:pPr marL="465138" indent="-465138" algn="just">
              <a:buFont typeface="Wingdings" pitchFamily="2" charset="2"/>
              <a:buChar char="v"/>
            </a:pPr>
            <a:r>
              <a:rPr lang="en-US" sz="2000" dirty="0" smtClean="0"/>
              <a:t>These can also be used as sensors and can have output voltages of a few volts. </a:t>
            </a:r>
          </a:p>
          <a:p>
            <a:pPr marL="465138" indent="-465138" algn="just">
              <a:buFont typeface="Wingdings" pitchFamily="2" charset="2"/>
              <a:buChar char="v"/>
            </a:pPr>
            <a:r>
              <a:rPr lang="en-US" sz="2000" dirty="0" smtClean="0"/>
              <a:t>In this type of semiconductor thermopile, the base semiconductor is doped to make a junction between an </a:t>
            </a:r>
            <a:r>
              <a:rPr lang="en-US" sz="2000" i="1" dirty="0" smtClean="0"/>
              <a:t>n- and p-type material and processed to yield oriented polycrystalline </a:t>
            </a:r>
            <a:r>
              <a:rPr lang="en-US" sz="2000" dirty="0" smtClean="0"/>
              <a:t>semiconductors with anisotropic thermoelectric properties. </a:t>
            </a:r>
          </a:p>
          <a:p>
            <a:pPr marL="465138" indent="-465138" algn="just">
              <a:buFont typeface="Wingdings" pitchFamily="2" charset="2"/>
              <a:buChar char="v"/>
            </a:pPr>
            <a:r>
              <a:rPr lang="en-US" sz="2000" dirty="0" smtClean="0"/>
              <a:t>Because the junctions are small, hundreds of pairs may be built into a single device to produce outputs on the order of 20 V or more.</a:t>
            </a:r>
            <a:endParaRPr lang="en-US" sz="2000" dirty="0"/>
          </a:p>
        </p:txBody>
      </p:sp>
      <p:sp>
        <p:nvSpPr>
          <p:cNvPr id="5" name="Rectangle 4"/>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6" name="Rectangle 5"/>
          <p:cNvSpPr/>
          <p:nvPr/>
        </p:nvSpPr>
        <p:spPr>
          <a:xfrm>
            <a:off x="31030" y="476672"/>
            <a:ext cx="5375189"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Thermopiles and Thermoelectric Generators</a:t>
            </a:r>
            <a:endParaRPr lang="en-US" sz="2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5776" y="0"/>
            <a:ext cx="3969356"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THERMOELECTRIC SENSORS</a:t>
            </a:r>
            <a:endParaRPr lang="en-US" sz="2000" dirty="0"/>
          </a:p>
        </p:txBody>
      </p:sp>
      <p:sp>
        <p:nvSpPr>
          <p:cNvPr id="5" name="Rectangle 4"/>
          <p:cNvSpPr/>
          <p:nvPr/>
        </p:nvSpPr>
        <p:spPr>
          <a:xfrm>
            <a:off x="31030" y="476672"/>
            <a:ext cx="5375189"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Thermopiles and Thermoelectric Generators</a:t>
            </a:r>
            <a:endParaRPr lang="en-US" sz="2000" dirty="0"/>
          </a:p>
        </p:txBody>
      </p:sp>
      <p:pic>
        <p:nvPicPr>
          <p:cNvPr id="2050" name="Picture 2"/>
          <p:cNvPicPr>
            <a:picLocks noChangeAspect="1" noChangeArrowheads="1"/>
          </p:cNvPicPr>
          <p:nvPr/>
        </p:nvPicPr>
        <p:blipFill>
          <a:blip r:embed="rId2" cstate="print"/>
          <a:srcRect/>
          <a:stretch>
            <a:fillRect/>
          </a:stretch>
        </p:blipFill>
        <p:spPr bwMode="auto">
          <a:xfrm>
            <a:off x="0" y="1052736"/>
            <a:ext cx="9144000" cy="1896987"/>
          </a:xfrm>
          <a:prstGeom prst="rect">
            <a:avLst/>
          </a:prstGeom>
          <a:noFill/>
          <a:ln w="9525">
            <a:noFill/>
            <a:miter lim="800000"/>
            <a:headEnd/>
            <a:tailEnd/>
          </a:ln>
        </p:spPr>
      </p:pic>
      <p:sp>
        <p:nvSpPr>
          <p:cNvPr id="7" name="Rectangle 6"/>
          <p:cNvSpPr/>
          <p:nvPr/>
        </p:nvSpPr>
        <p:spPr>
          <a:xfrm>
            <a:off x="251520" y="2987660"/>
            <a:ext cx="889248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b="1" dirty="0" smtClean="0"/>
              <a:t>FIGURE 3.15 </a:t>
            </a:r>
            <a:r>
              <a:rPr lang="en-US" dirty="0" smtClean="0"/>
              <a:t>(a) Various </a:t>
            </a:r>
            <a:r>
              <a:rPr lang="en-US" dirty="0" err="1" smtClean="0"/>
              <a:t>Peltier</a:t>
            </a:r>
            <a:r>
              <a:rPr lang="en-US" dirty="0" smtClean="0"/>
              <a:t> cells. (b) Detail of the construction of a </a:t>
            </a:r>
            <a:r>
              <a:rPr lang="en-US" dirty="0" err="1" smtClean="0"/>
              <a:t>Peltier</a:t>
            </a:r>
            <a:r>
              <a:rPr lang="en-US" dirty="0" smtClean="0"/>
              <a:t> cell.</a:t>
            </a:r>
            <a:endParaRPr lang="en-US" dirty="0"/>
          </a:p>
        </p:txBody>
      </p:sp>
      <p:sp>
        <p:nvSpPr>
          <p:cNvPr id="8" name="Rectangle 7"/>
          <p:cNvSpPr/>
          <p:nvPr/>
        </p:nvSpPr>
        <p:spPr>
          <a:xfrm>
            <a:off x="0" y="3568948"/>
            <a:ext cx="91440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65138" indent="-465138" algn="just">
              <a:buFont typeface="Wingdings" pitchFamily="2" charset="2"/>
              <a:buChar char="Ø"/>
            </a:pPr>
            <a:r>
              <a:rPr lang="en-US" b="1" dirty="0" smtClean="0"/>
              <a:t>Figure 3.15a shows a number of thermoelectric devices (</a:t>
            </a:r>
            <a:r>
              <a:rPr lang="en-US" b="1" dirty="0" err="1" smtClean="0"/>
              <a:t>Peltier</a:t>
            </a:r>
            <a:r>
              <a:rPr lang="en-US" b="1" dirty="0" smtClean="0"/>
              <a:t> cells) designed </a:t>
            </a:r>
            <a:r>
              <a:rPr lang="en-US" dirty="0" smtClean="0"/>
              <a:t>primarily for cooling electronics components such as computer processors.</a:t>
            </a:r>
          </a:p>
          <a:p>
            <a:pPr marL="465138" indent="-465138" algn="just">
              <a:buFont typeface="Wingdings" pitchFamily="2" charset="2"/>
              <a:buChar char="Ø"/>
            </a:pPr>
            <a:r>
              <a:rPr lang="en-US" b="1" dirty="0" smtClean="0"/>
              <a:t>Figure 3.15b shows the internal construction where the cold junctions are connected </a:t>
            </a:r>
            <a:r>
              <a:rPr lang="en-US" dirty="0" smtClean="0"/>
              <a:t>thermally to one ceramic plate and the hot junctions are connected to the opposite plate.</a:t>
            </a:r>
          </a:p>
          <a:p>
            <a:pPr marL="465138" indent="-465138" algn="just">
              <a:buFont typeface="Wingdings" pitchFamily="2" charset="2"/>
              <a:buChar char="Ø"/>
            </a:pPr>
            <a:r>
              <a:rPr lang="en-US" dirty="0" smtClean="0"/>
              <a:t>The junctions are connected in series in rows. The number of junction pairs can be quite high—typically 31, 63, 127, 255, etc. </a:t>
            </a:r>
          </a:p>
          <a:p>
            <a:pPr marL="465138" indent="-465138" algn="just">
              <a:buFont typeface="Wingdings" pitchFamily="2" charset="2"/>
              <a:buChar char="Ø"/>
            </a:pPr>
            <a:r>
              <a:rPr lang="en-US" i="1" dirty="0" smtClean="0"/>
              <a:t>A typical cooling cell </a:t>
            </a:r>
            <a:r>
              <a:rPr lang="en-US" dirty="0" smtClean="0"/>
              <a:t>operating at 12 V (or generating 12 V nominal) will contain 127 junctions. Reversing the current in a cooling device will produce heating.</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030" y="476672"/>
            <a:ext cx="138050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endParaRPr lang="en-US" sz="2000" dirty="0"/>
          </a:p>
        </p:txBody>
      </p:sp>
      <p:pic>
        <p:nvPicPr>
          <p:cNvPr id="1026" name="Picture 2"/>
          <p:cNvPicPr>
            <a:picLocks noChangeAspect="1" noChangeArrowheads="1"/>
          </p:cNvPicPr>
          <p:nvPr/>
        </p:nvPicPr>
        <p:blipFill>
          <a:blip r:embed="rId2" cstate="print"/>
          <a:srcRect/>
          <a:stretch>
            <a:fillRect/>
          </a:stretch>
        </p:blipFill>
        <p:spPr bwMode="auto">
          <a:xfrm>
            <a:off x="885825" y="1772816"/>
            <a:ext cx="7372350" cy="272415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555776" y="4797152"/>
            <a:ext cx="4464496"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buAutoNum type="alphaLcParenBoth"/>
            </a:pPr>
            <a:r>
              <a:rPr lang="en-US" dirty="0" smtClean="0"/>
              <a:t>Schematic of a p-n junction. </a:t>
            </a:r>
          </a:p>
          <a:p>
            <a:pPr marL="342900" indent="-342900">
              <a:buAutoNum type="alphaLcParenBoth"/>
            </a:pPr>
            <a:r>
              <a:rPr lang="en-US" dirty="0" smtClean="0"/>
              <a:t>The symbol of the junction as a diode. </a:t>
            </a:r>
          </a:p>
          <a:p>
            <a:pPr marL="342900" indent="-342900">
              <a:buAutoNum type="alphaLcParenBoth"/>
            </a:pPr>
            <a:r>
              <a:rPr lang="en-US" dirty="0" smtClean="0"/>
              <a:t>Forward biasing of the diode.</a:t>
            </a:r>
          </a:p>
          <a:p>
            <a:pPr marL="342900" indent="-342900">
              <a:buAutoNum type="alphaLcParenBoth"/>
            </a:pPr>
            <a:r>
              <a:rPr lang="en-US" dirty="0" smtClean="0"/>
              <a:t>Reverse biasing of the diode.</a:t>
            </a:r>
            <a:endParaRPr lang="en-US" dirty="0"/>
          </a:p>
        </p:txBody>
      </p:sp>
      <p:sp>
        <p:nvSpPr>
          <p:cNvPr id="9" name="Rectangle 8"/>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1582341"/>
            <a:ext cx="8352928"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65138" indent="-465138" algn="just">
              <a:buFont typeface="Wingdings" pitchFamily="2" charset="2"/>
              <a:buChar char="Ø"/>
            </a:pPr>
            <a:r>
              <a:rPr lang="en-US" sz="2400" dirty="0" smtClean="0"/>
              <a:t>When a </a:t>
            </a:r>
            <a:r>
              <a:rPr lang="en-US" sz="2400" i="1" dirty="0" smtClean="0"/>
              <a:t>p-n junction is forward biased, the current through the diode is temperature </a:t>
            </a:r>
            <a:r>
              <a:rPr lang="en-US" sz="2400" dirty="0" smtClean="0"/>
              <a:t>dependent. </a:t>
            </a:r>
          </a:p>
          <a:p>
            <a:pPr marL="465138" indent="-465138" algn="just">
              <a:buFont typeface="Wingdings" pitchFamily="2" charset="2"/>
              <a:buChar char="Ø"/>
            </a:pPr>
            <a:r>
              <a:rPr lang="en-US" sz="2400" dirty="0" smtClean="0"/>
              <a:t>This current can be measured and used to indicate temperature. </a:t>
            </a:r>
          </a:p>
          <a:p>
            <a:pPr marL="465138" indent="-465138" algn="just">
              <a:buFont typeface="Wingdings" pitchFamily="2" charset="2"/>
              <a:buChar char="Ø"/>
            </a:pPr>
            <a:r>
              <a:rPr lang="en-US" sz="2400" dirty="0" smtClean="0"/>
              <a:t>Alternatively, the voltage across the diode can be measured (almost always a preferable approach) and its dependence on temperature used as the sensor’s output. </a:t>
            </a:r>
          </a:p>
          <a:p>
            <a:pPr marL="465138" indent="-465138" algn="just">
              <a:buFont typeface="Wingdings" pitchFamily="2" charset="2"/>
              <a:buChar char="Ø"/>
            </a:pPr>
            <a:r>
              <a:rPr lang="en-US" sz="2400" dirty="0" smtClean="0"/>
              <a:t>This type of sensor is called a </a:t>
            </a:r>
            <a:r>
              <a:rPr lang="en-US" sz="2400" i="1" dirty="0" smtClean="0"/>
              <a:t>p-n junction temperature sensor or </a:t>
            </a:r>
            <a:r>
              <a:rPr lang="en-US" sz="2400" i="1" dirty="0" err="1" smtClean="0"/>
              <a:t>bandgap</a:t>
            </a:r>
            <a:r>
              <a:rPr lang="en-US" sz="2400" i="1" dirty="0" smtClean="0"/>
              <a:t> temperature sensor.</a:t>
            </a:r>
            <a:endParaRPr lang="en-US" sz="2400" dirty="0"/>
          </a:p>
        </p:txBody>
      </p:sp>
      <p:sp>
        <p:nvSpPr>
          <p:cNvPr id="6" name="Rectangle 5"/>
          <p:cNvSpPr/>
          <p:nvPr/>
        </p:nvSpPr>
        <p:spPr>
          <a:xfrm>
            <a:off x="31030" y="476672"/>
            <a:ext cx="138050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endParaRPr lang="en-US" sz="2000" dirty="0"/>
          </a:p>
        </p:txBody>
      </p:sp>
      <p:sp>
        <p:nvSpPr>
          <p:cNvPr id="7" name="Rectangle 6"/>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30" y="476672"/>
            <a:ext cx="138050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endParaRPr lang="en-US" sz="2000" dirty="0"/>
          </a:p>
        </p:txBody>
      </p:sp>
      <p:pic>
        <p:nvPicPr>
          <p:cNvPr id="2050" name="Picture 2"/>
          <p:cNvPicPr>
            <a:picLocks noChangeAspect="1" noChangeArrowheads="1"/>
          </p:cNvPicPr>
          <p:nvPr/>
        </p:nvPicPr>
        <p:blipFill>
          <a:blip r:embed="rId2" cstate="print"/>
          <a:srcRect/>
          <a:stretch>
            <a:fillRect/>
          </a:stretch>
        </p:blipFill>
        <p:spPr bwMode="auto">
          <a:xfrm>
            <a:off x="1259632" y="1268760"/>
            <a:ext cx="6448425" cy="299085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555776" y="4797152"/>
            <a:ext cx="4572000" cy="369332"/>
          </a:xfrm>
          <a:prstGeom prst="rect">
            <a:avLst/>
          </a:prstGeom>
        </p:spPr>
        <p:txBody>
          <a:bodyPr>
            <a:spAutoFit/>
          </a:bodyPr>
          <a:lstStyle/>
          <a:p>
            <a:r>
              <a:rPr lang="en-US" b="1" i="1" dirty="0" smtClean="0"/>
              <a:t>I-V characteristics of </a:t>
            </a:r>
            <a:r>
              <a:rPr lang="en-US" b="1" dirty="0" smtClean="0"/>
              <a:t>a silicon diode.</a:t>
            </a:r>
            <a:endParaRPr lang="en-US" b="1" dirty="0"/>
          </a:p>
        </p:txBody>
      </p:sp>
      <p:sp>
        <p:nvSpPr>
          <p:cNvPr id="8" name="Rectangle 7"/>
          <p:cNvSpPr/>
          <p:nvPr/>
        </p:nvSpPr>
        <p:spPr>
          <a:xfrm>
            <a:off x="1939014"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1196752"/>
            <a:ext cx="8136904" cy="646331"/>
          </a:xfrm>
          <a:prstGeom prst="rect">
            <a:avLst/>
          </a:prstGeom>
        </p:spPr>
        <p:txBody>
          <a:bodyPr wrap="square">
            <a:spAutoFit/>
          </a:bodyPr>
          <a:lstStyle/>
          <a:p>
            <a:r>
              <a:rPr lang="en-US" dirty="0" smtClean="0"/>
              <a:t>Assuming that the junction is forward biased, the </a:t>
            </a:r>
            <a:r>
              <a:rPr lang="en-US" i="1" dirty="0" smtClean="0"/>
              <a:t>I-V characteristic is described by </a:t>
            </a:r>
            <a:r>
              <a:rPr lang="en-US" dirty="0" smtClean="0"/>
              <a:t>the following relation:</a:t>
            </a:r>
            <a:endParaRPr lang="en-US" dirty="0"/>
          </a:p>
        </p:txBody>
      </p:sp>
      <p:sp>
        <p:nvSpPr>
          <p:cNvPr id="6" name="Rectangle 5"/>
          <p:cNvSpPr/>
          <p:nvPr/>
        </p:nvSpPr>
        <p:spPr>
          <a:xfrm>
            <a:off x="31030" y="476672"/>
            <a:ext cx="138050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endParaRPr lang="en-US" sz="2000" dirty="0"/>
          </a:p>
        </p:txBody>
      </p:sp>
      <p:pic>
        <p:nvPicPr>
          <p:cNvPr id="3074" name="Picture 2"/>
          <p:cNvPicPr>
            <a:picLocks noChangeAspect="1" noChangeArrowheads="1"/>
          </p:cNvPicPr>
          <p:nvPr/>
        </p:nvPicPr>
        <p:blipFill>
          <a:blip r:embed="rId2" cstate="print"/>
          <a:srcRect/>
          <a:stretch>
            <a:fillRect/>
          </a:stretch>
        </p:blipFill>
        <p:spPr bwMode="auto">
          <a:xfrm>
            <a:off x="2771800" y="1772816"/>
            <a:ext cx="3419475" cy="60960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395536" y="2521927"/>
            <a:ext cx="7848872" cy="2862322"/>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dirty="0" smtClean="0"/>
              <a:t>Where,</a:t>
            </a:r>
          </a:p>
          <a:p>
            <a:pPr marL="509588" indent="-509588" algn="just">
              <a:buFont typeface="Wingdings" pitchFamily="2" charset="2"/>
              <a:buChar char="ü"/>
            </a:pPr>
            <a:r>
              <a:rPr lang="en-US" dirty="0" smtClean="0"/>
              <a:t> I</a:t>
            </a:r>
            <a:r>
              <a:rPr lang="en-US" baseline="-25000" dirty="0" smtClean="0"/>
              <a:t>0</a:t>
            </a:r>
            <a:r>
              <a:rPr lang="en-US" dirty="0" smtClean="0"/>
              <a:t> is the saturation current (a small current, on the order of a few </a:t>
            </a:r>
            <a:r>
              <a:rPr lang="en-US" dirty="0" err="1" smtClean="0"/>
              <a:t>nanoamps</a:t>
            </a:r>
            <a:r>
              <a:rPr lang="en-US" dirty="0" smtClean="0"/>
              <a:t>, dominated by temperature effects), </a:t>
            </a:r>
          </a:p>
          <a:p>
            <a:pPr marL="509588" indent="-509588" algn="just">
              <a:buFont typeface="Wingdings" pitchFamily="2" charset="2"/>
              <a:buChar char="ü"/>
            </a:pPr>
            <a:r>
              <a:rPr lang="en-US" dirty="0" smtClean="0"/>
              <a:t>q is the charge of the electron, k is Boltzmann’s constant, and T is the absolute temperature (K). </a:t>
            </a:r>
          </a:p>
          <a:p>
            <a:pPr marL="509588" indent="-509588" algn="just">
              <a:buFont typeface="Wingdings" pitchFamily="2" charset="2"/>
              <a:buChar char="ü"/>
            </a:pPr>
            <a:r>
              <a:rPr lang="en-US" dirty="0" smtClean="0"/>
              <a:t>n is a constant between 1 and 2 depending on a number of properties including the materials involved and may be viewed as a property of the device. </a:t>
            </a:r>
          </a:p>
          <a:p>
            <a:pPr marL="509588" indent="-509588" algn="just">
              <a:buFont typeface="Wingdings" pitchFamily="2" charset="2"/>
              <a:buChar char="ü"/>
            </a:pPr>
            <a:r>
              <a:rPr lang="en-US" dirty="0" smtClean="0"/>
              <a:t>In junction temperature sensors, the current I is reasonably large compared with I</a:t>
            </a:r>
            <a:r>
              <a:rPr lang="en-US" baseline="-25000" dirty="0" smtClean="0"/>
              <a:t>0</a:t>
            </a:r>
            <a:r>
              <a:rPr lang="en-US" dirty="0" smtClean="0"/>
              <a:t>, so that the term -1 can be neglected.</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157538" y="6012135"/>
            <a:ext cx="2828925" cy="657225"/>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467544" y="5373216"/>
            <a:ext cx="6552728" cy="369332"/>
          </a:xfrm>
          <a:prstGeom prst="rect">
            <a:avLst/>
          </a:prstGeom>
        </p:spPr>
        <p:txBody>
          <a:bodyPr wrap="square">
            <a:spAutoFit/>
          </a:bodyPr>
          <a:lstStyle/>
          <a:p>
            <a:r>
              <a:rPr lang="en-US" dirty="0" smtClean="0"/>
              <a:t>so a good approximation to the forward current in a diode is</a:t>
            </a:r>
            <a:endParaRPr lang="en-US" dirty="0"/>
          </a:p>
        </p:txBody>
      </p:sp>
      <p:sp>
        <p:nvSpPr>
          <p:cNvPr id="11" name="Rectangle 10"/>
          <p:cNvSpPr/>
          <p:nvPr/>
        </p:nvSpPr>
        <p:spPr>
          <a:xfrm>
            <a:off x="186700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30" y="476672"/>
            <a:ext cx="1380506" cy="40011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000" b="1" dirty="0" smtClean="0"/>
              <a:t>Operation</a:t>
            </a:r>
            <a:endParaRPr lang="en-US" sz="2000" dirty="0"/>
          </a:p>
        </p:txBody>
      </p:sp>
      <p:sp>
        <p:nvSpPr>
          <p:cNvPr id="6" name="Rectangle 5"/>
          <p:cNvSpPr/>
          <p:nvPr/>
        </p:nvSpPr>
        <p:spPr>
          <a:xfrm>
            <a:off x="1043608" y="1124744"/>
            <a:ext cx="7488832" cy="369332"/>
          </a:xfrm>
          <a:prstGeom prst="rect">
            <a:avLst/>
          </a:prstGeom>
        </p:spPr>
        <p:txBody>
          <a:bodyPr wrap="square">
            <a:spAutoFit/>
          </a:bodyPr>
          <a:lstStyle/>
          <a:p>
            <a:r>
              <a:rPr lang="en-US" dirty="0" smtClean="0"/>
              <a:t>The voltage across the diode is both easier to sense and more linear.</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2747963" y="1700808"/>
            <a:ext cx="3648075" cy="78105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1547664" y="3105835"/>
            <a:ext cx="6336704"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509588" indent="-509588"/>
            <a:r>
              <a:rPr lang="en-US" dirty="0" smtClean="0"/>
              <a:t>where </a:t>
            </a:r>
          </a:p>
          <a:p>
            <a:pPr marL="509588" indent="-509588">
              <a:buFont typeface="Wingdings" pitchFamily="2" charset="2"/>
              <a:buChar char="ü"/>
            </a:pPr>
            <a:r>
              <a:rPr lang="en-US" dirty="0" err="1" smtClean="0"/>
              <a:t>E</a:t>
            </a:r>
            <a:r>
              <a:rPr lang="en-US" baseline="-25000" dirty="0" err="1" smtClean="0"/>
              <a:t>g</a:t>
            </a:r>
            <a:r>
              <a:rPr lang="en-US" dirty="0" smtClean="0"/>
              <a:t> is the </a:t>
            </a:r>
            <a:r>
              <a:rPr lang="en-US" dirty="0" err="1" smtClean="0"/>
              <a:t>bandgap</a:t>
            </a:r>
            <a:r>
              <a:rPr lang="en-US" dirty="0" smtClean="0"/>
              <a:t> energy (in joules) of the material.</a:t>
            </a:r>
          </a:p>
          <a:p>
            <a:pPr marL="509588" indent="-509588">
              <a:buFont typeface="Wingdings" pitchFamily="2" charset="2"/>
              <a:buChar char="ü"/>
            </a:pPr>
            <a:r>
              <a:rPr lang="en-US" dirty="0" smtClean="0"/>
              <a:t>C is a temperature-independent constant for the diode, </a:t>
            </a:r>
          </a:p>
          <a:p>
            <a:pPr marL="509588" indent="-509588">
              <a:buFont typeface="Wingdings" pitchFamily="2" charset="2"/>
              <a:buChar char="ü"/>
            </a:pPr>
            <a:r>
              <a:rPr lang="en-US" dirty="0" smtClean="0"/>
              <a:t>I is the current through the junction.</a:t>
            </a:r>
          </a:p>
          <a:p>
            <a:pPr marL="509588" indent="-509588">
              <a:buFont typeface="Wingdings" pitchFamily="2" charset="2"/>
              <a:buChar char="ü"/>
            </a:pPr>
            <a:r>
              <a:rPr lang="en-US" dirty="0" smtClean="0"/>
              <a:t>The slope (</a:t>
            </a:r>
            <a:r>
              <a:rPr lang="en-US" dirty="0" err="1" smtClean="0"/>
              <a:t>dV</a:t>
            </a:r>
            <a:r>
              <a:rPr lang="en-US" dirty="0" smtClean="0"/>
              <a:t>/</a:t>
            </a:r>
            <a:r>
              <a:rPr lang="en-US" dirty="0" err="1" smtClean="0"/>
              <a:t>dT</a:t>
            </a:r>
            <a:r>
              <a:rPr lang="en-US" dirty="0" smtClean="0"/>
              <a:t>) for silicon it is between 1.0 and 2.5 mV/</a:t>
            </a:r>
            <a:r>
              <a:rPr lang="en-US" dirty="0" smtClean="0">
                <a:latin typeface="Univers 57 Condensed"/>
              </a:rPr>
              <a:t>°</a:t>
            </a:r>
            <a:r>
              <a:rPr lang="en-US" dirty="0" smtClean="0"/>
              <a:t>C</a:t>
            </a:r>
            <a:endParaRPr lang="en-US" dirty="0"/>
          </a:p>
        </p:txBody>
      </p:sp>
      <p:sp>
        <p:nvSpPr>
          <p:cNvPr id="9" name="Rectangle 8"/>
          <p:cNvSpPr/>
          <p:nvPr/>
        </p:nvSpPr>
        <p:spPr>
          <a:xfrm>
            <a:off x="1835696" y="0"/>
            <a:ext cx="5369290" cy="40011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000" b="1" dirty="0" smtClean="0"/>
              <a:t>p-n JUNCTION TEMPERATURE SENSORS</a:t>
            </a:r>
            <a:endParaRPr lang="en-US" sz="20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1919</TotalTime>
  <Words>7131</Words>
  <Application>Microsoft Office PowerPoint</Application>
  <PresentationFormat>On-screen Show (4:3)</PresentationFormat>
  <Paragraphs>561</Paragraphs>
  <Slides>120</Slides>
  <Notes>0</Notes>
  <HiddenSlides>0</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Executive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1594</cp:revision>
  <dcterms:created xsi:type="dcterms:W3CDTF">2020-08-04T04:00:54Z</dcterms:created>
  <dcterms:modified xsi:type="dcterms:W3CDTF">2020-09-15T00:45:48Z</dcterms:modified>
</cp:coreProperties>
</file>